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Lora"/>
      <p:regular r:id="rId69"/>
      <p:bold r:id="rId70"/>
      <p:italic r:id="rId71"/>
      <p:boldItalic r:id="rId72"/>
    </p:embeddedFont>
    <p:embeddedFont>
      <p:font typeface="Nanum Gothic Coding"/>
      <p:regular r:id="rId73"/>
      <p:bold r:id="rId74"/>
    </p:embeddedFont>
    <p:embeddedFont>
      <p:font typeface="PT Sans"/>
      <p:regular r:id="rId75"/>
      <p:bold r:id="rId76"/>
      <p:italic r:id="rId77"/>
      <p:boldItalic r:id="rId78"/>
    </p:embeddedFont>
    <p:embeddedFont>
      <p:font typeface="Crimson Text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9AF9BC-6B09-43F6-8ED3-12B022714736}">
  <a:tblStyle styleId="{AA9AF9BC-6B09-43F6-8ED3-12B0227147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CrimsonText-bold.fntdata"/><Relationship Id="rId82" Type="http://schemas.openxmlformats.org/officeDocument/2006/relationships/font" Target="fonts/CrimsonText-boldItalic.fntdata"/><Relationship Id="rId81" Type="http://schemas.openxmlformats.org/officeDocument/2006/relationships/font" Target="fonts/CrimsonTex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anumGothicCoding-regular.fntdata"/><Relationship Id="rId72" Type="http://schemas.openxmlformats.org/officeDocument/2006/relationships/font" Target="fonts/Lora-boldItalic.fntdata"/><Relationship Id="rId31" Type="http://schemas.openxmlformats.org/officeDocument/2006/relationships/slide" Target="slides/slide25.xml"/><Relationship Id="rId75" Type="http://schemas.openxmlformats.org/officeDocument/2006/relationships/font" Target="fonts/PTSans-regular.fntdata"/><Relationship Id="rId30" Type="http://schemas.openxmlformats.org/officeDocument/2006/relationships/slide" Target="slides/slide24.xml"/><Relationship Id="rId74" Type="http://schemas.openxmlformats.org/officeDocument/2006/relationships/font" Target="fonts/NanumGothicCoding-bold.fntdata"/><Relationship Id="rId33" Type="http://schemas.openxmlformats.org/officeDocument/2006/relationships/slide" Target="slides/slide27.xml"/><Relationship Id="rId77" Type="http://schemas.openxmlformats.org/officeDocument/2006/relationships/font" Target="fonts/PTSans-italic.fntdata"/><Relationship Id="rId32" Type="http://schemas.openxmlformats.org/officeDocument/2006/relationships/slide" Target="slides/slide26.xml"/><Relationship Id="rId76" Type="http://schemas.openxmlformats.org/officeDocument/2006/relationships/font" Target="fonts/PTSans-bold.fntdata"/><Relationship Id="rId35" Type="http://schemas.openxmlformats.org/officeDocument/2006/relationships/slide" Target="slides/slide29.xml"/><Relationship Id="rId79" Type="http://schemas.openxmlformats.org/officeDocument/2006/relationships/font" Target="fonts/CrimsonText-regular.fntdata"/><Relationship Id="rId34" Type="http://schemas.openxmlformats.org/officeDocument/2006/relationships/slide" Target="slides/slide28.xml"/><Relationship Id="rId78" Type="http://schemas.openxmlformats.org/officeDocument/2006/relationships/font" Target="fonts/PTSans-boldItalic.fntdata"/><Relationship Id="rId71" Type="http://schemas.openxmlformats.org/officeDocument/2006/relationships/font" Target="fonts/Lora-italic.fntdata"/><Relationship Id="rId70" Type="http://schemas.openxmlformats.org/officeDocument/2006/relationships/font" Target="fonts/Lora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ora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IN CHAT: Link to today’s slides </a:t>
            </a:r>
            <a:r>
              <a:rPr lang="en"/>
              <a:t>https://docs.google.com/presentation/d/1KhTKUOCkOJXpe_ornDsy0T9ykv_aW2jfKizhnAhvP0E/edit?usp=sharing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267d240c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267d240c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IT CHAT: Schedule an appointment with Joanna https://umich.libcal.com/appointments/jethiele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267d240c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267d240c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LINK IN CHAT: Dissertation formatting service at UM Library </a:t>
            </a:r>
            <a:r>
              <a:rPr lang="en"/>
              <a:t>https://www.lib.umich.edu/research-and-scholarship/help-research/dissertation-formatting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267d240c5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267d240c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284d7eab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284d7eab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267d240c5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267d240c5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PUT LINK IN CHAT: Proxy server bookmarklet https://www.lib.umich.edu/find-borrow-request/access-online-resources/remote-access/using-browser-bookmark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67d240c5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267d240c5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DOI to demo: </a:t>
            </a:r>
            <a:r>
              <a:rPr lang="en" sz="1200">
                <a:solidFill>
                  <a:srgbClr val="505050"/>
                </a:solidFill>
                <a:highlight>
                  <a:srgbClr val="FFFFFF"/>
                </a:highlight>
              </a:rPr>
              <a:t>10.1016/j.eti.2020.101233 (Roughness and wettability of biofilm carriers: A systematic review)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67d240c5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67d240c5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267d240c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e267d240c5_0_5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267d240c5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e267d240c5_0_5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267d240c5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267d240c5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267d240c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267d240c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267d240c5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267d240c5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284d7eab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284d7eab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267d240c5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267d240c5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284d7eab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284d7eab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267d240c5_0_6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e267d240c5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284d7eab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284d7eab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267d240c5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267d240c5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284d7eab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284d7eab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267d240c5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267d240c5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2d3e4d96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2d3e4d9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267d240c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267d240c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3b153594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3b153594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267d240c5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267d240c5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85b2a412a9b4e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85b2a412a9b4e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85b2a412a9b4e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785b2a412a9b4e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85b2a412a9b4e9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785b2a412a9b4e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LINK IN CHAT: Marks’ Standard Handbook for Mechanical Engineers https://search.lib.umich.edu/catalog/record/016795103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785b2a412a9b4e9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785b2a412a9b4e9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Search: fluid kinematics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267d240c5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267d240c5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3b153594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3b153594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84d7eab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84d7eab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174b4b2e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174b4b2e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267d240c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267d240c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174b4b2e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174b4b2e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PUT IT CHAT: ME research guide https://guides.lib.umich.edu/mecheng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174b4b2e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174b4b2e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85b2a412a9b4e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785b2a412a9b4e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267d240c5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267d240c5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284d7eab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284d7ea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EV, { } are the same as “ “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174b4b2e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174b4b2e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84d7eab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284d7eab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785b2a412a9b4e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785b2a412a9b4e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284d7eab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284d7eab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284d7eab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e284d7eaba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284d7e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284d7e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174b4b2e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e174b4b2e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284d7eab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284d7eab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267d240c5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e267d240c5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3b153594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e3b153594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267d240c5_0_6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e267d240c5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e267d240c5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e267d240c5_0_6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267d240c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267d240c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IN CHAT: Guide to help you determine which citation manager to use </a:t>
            </a:r>
            <a:r>
              <a:rPr lang="en"/>
              <a:t>https://guides.lib.umich.edu/citationmanagementoptions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267d240c5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267d240c5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267d240c5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267d240c5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267d240c5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e267d240c5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284d7ea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284d7ea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284d7eab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284d7eab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785b2a412a9b4e9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785b2a412a9b4e9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267d240c5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267d240c5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284d7ea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284d7ea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284d7ea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284d7ea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267d240c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267d240c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IT CHAT: ME </a:t>
            </a:r>
            <a:r>
              <a:rPr lang="en"/>
              <a:t>research</a:t>
            </a:r>
            <a:r>
              <a:rPr lang="en"/>
              <a:t> guide https://guides.lib.umich.edu/mecheng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maiz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rgbClr val="FFDA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946950" y="754875"/>
            <a:ext cx="7250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rimson Text"/>
              <a:buNone/>
              <a:defRPr b="0" sz="5200"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46950" y="2910325"/>
            <a:ext cx="72501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B36"/>
              </a:buClr>
              <a:buSzPts val="2000"/>
              <a:buFont typeface="Muli"/>
              <a:buNone/>
              <a:defRPr sz="20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290508" y="4445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37381"/>
                </a:solidFill>
              </a:defRPr>
            </a:lvl1pPr>
            <a:lvl2pPr lvl="1">
              <a:buNone/>
              <a:defRPr>
                <a:solidFill>
                  <a:srgbClr val="637381"/>
                </a:solidFill>
              </a:defRPr>
            </a:lvl2pPr>
            <a:lvl3pPr lvl="2">
              <a:buNone/>
              <a:defRPr>
                <a:solidFill>
                  <a:srgbClr val="637381"/>
                </a:solidFill>
              </a:defRPr>
            </a:lvl3pPr>
            <a:lvl4pPr lvl="3">
              <a:buNone/>
              <a:defRPr>
                <a:solidFill>
                  <a:srgbClr val="637381"/>
                </a:solidFill>
              </a:defRPr>
            </a:lvl4pPr>
            <a:lvl5pPr lvl="4">
              <a:buNone/>
              <a:defRPr>
                <a:solidFill>
                  <a:srgbClr val="637381"/>
                </a:solidFill>
              </a:defRPr>
            </a:lvl5pPr>
            <a:lvl6pPr lvl="5">
              <a:buNone/>
              <a:defRPr>
                <a:solidFill>
                  <a:srgbClr val="637381"/>
                </a:solidFill>
              </a:defRPr>
            </a:lvl6pPr>
            <a:lvl7pPr lvl="6">
              <a:buNone/>
              <a:defRPr>
                <a:solidFill>
                  <a:srgbClr val="637381"/>
                </a:solidFill>
              </a:defRPr>
            </a:lvl7pPr>
            <a:lvl8pPr lvl="7">
              <a:buNone/>
              <a:defRPr>
                <a:solidFill>
                  <a:srgbClr val="637381"/>
                </a:solidFill>
              </a:defRPr>
            </a:lvl8pPr>
            <a:lvl9pPr lvl="8">
              <a:buNone/>
              <a:defRPr>
                <a:solidFill>
                  <a:srgbClr val="63738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7381"/>
              </a:buClr>
              <a:buSzPts val="1400"/>
              <a:buNone/>
              <a:defRPr sz="1400">
                <a:solidFill>
                  <a:srgbClr val="637381"/>
                </a:solidFill>
              </a:defRPr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rgbClr val="E9F2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hasCustomPrompt="1" type="title"/>
          </p:nvPr>
        </p:nvSpPr>
        <p:spPr>
          <a:xfrm>
            <a:off x="970200" y="1116425"/>
            <a:ext cx="7203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970200" y="3152225"/>
            <a:ext cx="7203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718350" y="1134031"/>
            <a:ext cx="7250100" cy="17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rimson Text"/>
              <a:buNone/>
              <a:defRPr b="0" sz="52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18350" y="3010431"/>
            <a:ext cx="72501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F2F5"/>
              </a:buClr>
              <a:buSzPts val="2000"/>
              <a:buFont typeface="Muli"/>
              <a:buNone/>
              <a:defRPr sz="2000">
                <a:solidFill>
                  <a:srgbClr val="E9F2F5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F2F5"/>
              </a:buClr>
              <a:buSzPts val="2800"/>
              <a:buNone/>
              <a:defRPr sz="2800">
                <a:solidFill>
                  <a:srgbClr val="E9F2F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F2F5"/>
              </a:buClr>
              <a:buSzPts val="2800"/>
              <a:buNone/>
              <a:defRPr sz="2800">
                <a:solidFill>
                  <a:srgbClr val="E9F2F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F2F5"/>
              </a:buClr>
              <a:buSzPts val="2800"/>
              <a:buNone/>
              <a:defRPr sz="2800">
                <a:solidFill>
                  <a:srgbClr val="E9F2F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F2F5"/>
              </a:buClr>
              <a:buSzPts val="2800"/>
              <a:buNone/>
              <a:defRPr sz="2800">
                <a:solidFill>
                  <a:srgbClr val="E9F2F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F2F5"/>
              </a:buClr>
              <a:buSzPts val="2800"/>
              <a:buNone/>
              <a:defRPr sz="2800">
                <a:solidFill>
                  <a:srgbClr val="E9F2F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F2F5"/>
              </a:buClr>
              <a:buSzPts val="2800"/>
              <a:buNone/>
              <a:defRPr sz="2800">
                <a:solidFill>
                  <a:srgbClr val="E9F2F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F2F5"/>
              </a:buClr>
              <a:buSzPts val="2800"/>
              <a:buNone/>
              <a:defRPr sz="2800">
                <a:solidFill>
                  <a:srgbClr val="E9F2F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F2F5"/>
              </a:buClr>
              <a:buSzPts val="2800"/>
              <a:buNone/>
              <a:defRPr sz="2800">
                <a:solidFill>
                  <a:srgbClr val="E9F2F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290508" y="4445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637381"/>
                </a:solidFill>
              </a:defRPr>
            </a:lvl1pPr>
            <a:lvl2pPr lvl="1" rtl="0">
              <a:buNone/>
              <a:defRPr>
                <a:solidFill>
                  <a:srgbClr val="637381"/>
                </a:solidFill>
              </a:defRPr>
            </a:lvl2pPr>
            <a:lvl3pPr lvl="2" rtl="0">
              <a:buNone/>
              <a:defRPr>
                <a:solidFill>
                  <a:srgbClr val="637381"/>
                </a:solidFill>
              </a:defRPr>
            </a:lvl3pPr>
            <a:lvl4pPr lvl="3" rtl="0">
              <a:buNone/>
              <a:defRPr>
                <a:solidFill>
                  <a:srgbClr val="637381"/>
                </a:solidFill>
              </a:defRPr>
            </a:lvl4pPr>
            <a:lvl5pPr lvl="4" rtl="0">
              <a:buNone/>
              <a:defRPr>
                <a:solidFill>
                  <a:srgbClr val="637381"/>
                </a:solidFill>
              </a:defRPr>
            </a:lvl5pPr>
            <a:lvl6pPr lvl="5" rtl="0">
              <a:buNone/>
              <a:defRPr>
                <a:solidFill>
                  <a:srgbClr val="637381"/>
                </a:solidFill>
              </a:defRPr>
            </a:lvl6pPr>
            <a:lvl7pPr lvl="6" rtl="0">
              <a:buNone/>
              <a:defRPr>
                <a:solidFill>
                  <a:srgbClr val="637381"/>
                </a:solidFill>
              </a:defRPr>
            </a:lvl7pPr>
            <a:lvl8pPr lvl="7" rtl="0">
              <a:buNone/>
              <a:defRPr>
                <a:solidFill>
                  <a:srgbClr val="637381"/>
                </a:solidFill>
              </a:defRPr>
            </a:lvl8pPr>
            <a:lvl9pPr lvl="8" rtl="0">
              <a:buNone/>
              <a:defRPr>
                <a:solidFill>
                  <a:srgbClr val="63738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51" y="754875"/>
            <a:ext cx="1464550" cy="2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DA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265500" y="1379400"/>
            <a:ext cx="4045200" cy="23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939500" y="1379400"/>
            <a:ext cx="3837000" cy="23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9F2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265500" y="1379400"/>
            <a:ext cx="4045200" cy="23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939500" y="1379400"/>
            <a:ext cx="3837000" cy="23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buNone/>
              <a:defRPr sz="13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buNone/>
              <a:defRPr sz="13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buNone/>
              <a:defRPr sz="13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buNone/>
              <a:defRPr sz="13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buNone/>
              <a:defRPr sz="13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buNone/>
              <a:defRPr sz="13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buNone/>
              <a:defRPr sz="13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buNone/>
              <a:defRPr sz="13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632250"/>
            <a:ext cx="85206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412310" y="1357975"/>
            <a:ext cx="1195800" cy="72300"/>
          </a:xfrm>
          <a:prstGeom prst="rect">
            <a:avLst/>
          </a:prstGeom>
          <a:solidFill>
            <a:srgbClr val="FFDA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40600"/>
            <a:ext cx="3999900" cy="30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832400" y="1640600"/>
            <a:ext cx="3999900" cy="30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412310" y="1357975"/>
            <a:ext cx="1195800" cy="72300"/>
          </a:xfrm>
          <a:prstGeom prst="rect">
            <a:avLst/>
          </a:prstGeom>
          <a:solidFill>
            <a:srgbClr val="FFDA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412310" y="1357975"/>
            <a:ext cx="1195800" cy="72300"/>
          </a:xfrm>
          <a:prstGeom prst="rect">
            <a:avLst/>
          </a:prstGeom>
          <a:solidFill>
            <a:srgbClr val="FFDA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11700" y="2113050"/>
            <a:ext cx="42957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311700" y="619850"/>
            <a:ext cx="42957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412310" y="1815175"/>
            <a:ext cx="1195800" cy="72300"/>
          </a:xfrm>
          <a:prstGeom prst="rect">
            <a:avLst/>
          </a:prstGeom>
          <a:solidFill>
            <a:srgbClr val="FFDA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9"/>
          <p:cNvGrpSpPr/>
          <p:nvPr/>
        </p:nvGrpSpPr>
        <p:grpSpPr>
          <a:xfrm>
            <a:off x="5044267" y="1091842"/>
            <a:ext cx="3719100" cy="2949300"/>
            <a:chOff x="5044267" y="1091842"/>
            <a:chExt cx="3719100" cy="2949300"/>
          </a:xfrm>
        </p:grpSpPr>
        <p:sp>
          <p:nvSpPr>
            <p:cNvPr id="51" name="Google Shape;51;p9"/>
            <p:cNvSpPr/>
            <p:nvPr/>
          </p:nvSpPr>
          <p:spPr>
            <a:xfrm>
              <a:off x="5196667" y="1244242"/>
              <a:ext cx="3566700" cy="2796900"/>
            </a:xfrm>
            <a:prstGeom prst="rect">
              <a:avLst/>
            </a:prstGeom>
            <a:solidFill>
              <a:srgbClr val="FFDA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5044267" y="1091842"/>
              <a:ext cx="3566700" cy="2796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" name="Google Shape;53;p9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6000549" y="2000313"/>
              <a:ext cx="1654150" cy="1284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rgbClr val="E9F2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49025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B36"/>
              </a:buClr>
              <a:buSzPts val="3200"/>
              <a:buFont typeface="Muli"/>
              <a:buNone/>
              <a:defRPr b="1" sz="32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B36"/>
              </a:buClr>
              <a:buSzPts val="1800"/>
              <a:buFont typeface="Muli"/>
              <a:buChar char="●"/>
              <a:defRPr sz="1800"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212B36"/>
              </a:buClr>
              <a:buSzPts val="1400"/>
              <a:buFont typeface="Muli"/>
              <a:buChar char="○"/>
              <a:defRPr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212B36"/>
              </a:buClr>
              <a:buSzPts val="1400"/>
              <a:buFont typeface="Muli"/>
              <a:buChar char="■"/>
              <a:defRPr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212B36"/>
              </a:buClr>
              <a:buSzPts val="1400"/>
              <a:buFont typeface="Muli"/>
              <a:buChar char="●"/>
              <a:defRPr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212B36"/>
              </a:buClr>
              <a:buSzPts val="1400"/>
              <a:buFont typeface="Muli"/>
              <a:buChar char="○"/>
              <a:defRPr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212B36"/>
              </a:buClr>
              <a:buSzPts val="1400"/>
              <a:buFont typeface="Muli"/>
              <a:buChar char="■"/>
              <a:defRPr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212B36"/>
              </a:buClr>
              <a:buSzPts val="1400"/>
              <a:buFont typeface="Muli"/>
              <a:buChar char="●"/>
              <a:defRPr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212B36"/>
              </a:buClr>
              <a:buSzPts val="1400"/>
              <a:buFont typeface="Muli"/>
              <a:buChar char="○"/>
              <a:defRPr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Clr>
                <a:srgbClr val="212B36"/>
              </a:buClr>
              <a:buSzPts val="1400"/>
              <a:buFont typeface="Muli"/>
              <a:buChar char="■"/>
              <a:defRPr>
                <a:solidFill>
                  <a:srgbClr val="212B3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b="1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b="1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b="1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b="1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b="1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b="1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b="1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b="1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umich.libcal.com/appointments/jethiele" TargetMode="External"/><Relationship Id="rId5" Type="http://schemas.openxmlformats.org/officeDocument/2006/relationships/hyperlink" Target="https://umich.libcal.com/appointments/jethiel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lib.umich.edu/research-and-scholarship/help-research/dissertation-formatting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lib.umich.edu/find-borrow-request/access-online-resources/remote-access/using-browser-bookmark" TargetMode="External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i-org.proxy.lib.umich.edu/10.1080/10400435.2019.1595789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i-org.proxy.lib.umich.edu/10.3390/s21072511" TargetMode="External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i-org.proxy.lib.umich.edu/10.1080/03091902.2021.1893395" TargetMode="External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earch.lib.umich.edu/catalog/record/016795103" TargetMode="External"/><Relationship Id="rId4" Type="http://schemas.openxmlformats.org/officeDocument/2006/relationships/hyperlink" Target="https://search.lib.umich.edu/catalog/record/016795103" TargetMode="External"/><Relationship Id="rId5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earch.lib.umich.edu/databases/record/11559" TargetMode="External"/><Relationship Id="rId4" Type="http://schemas.openxmlformats.org/officeDocument/2006/relationships/hyperlink" Target="https://search.lib.umich.edu/databases/record/8471" TargetMode="External"/><Relationship Id="rId5" Type="http://schemas.openxmlformats.org/officeDocument/2006/relationships/hyperlink" Target="https://search.lib.umich.edu/databases/record/10155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search.lib.umich.edu/databases?filter.academic_discipline=Mechanical+Engineering&amp;sort=title_asc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uides.lib.umich.edu/mecheng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guides.lib.umich.edu/c.php?g=282890&amp;p=1885057&amp;preview=3ca14eb9743fdc79444b04ceccea95b6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uides.lib.umich.edu/citationmanagementoptions" TargetMode="External"/><Relationship Id="rId4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search.lib.umich.edu/catalog/record/018224012" TargetMode="External"/><Relationship Id="rId4" Type="http://schemas.openxmlformats.org/officeDocument/2006/relationships/hyperlink" Target="https://search.lib.umich.edu/catalog/record/018607770" TargetMode="External"/><Relationship Id="rId5" Type="http://schemas.openxmlformats.org/officeDocument/2006/relationships/hyperlink" Target="https://lor.instructure.com/resources/94d037e126484e23ac143a1dd1d9311f?shared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uides.lib.umich.edu/mecheng" TargetMode="Externa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718350" y="981631"/>
            <a:ext cx="7250100" cy="17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conduct an effective literature review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718350" y="2858031"/>
            <a:ext cx="72501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Joanna Thielen </a:t>
            </a:r>
            <a:r>
              <a:rPr b="1" lang="en">
                <a:solidFill>
                  <a:srgbClr val="55A7B5"/>
                </a:solidFill>
              </a:rPr>
              <a:t>|</a:t>
            </a:r>
            <a:r>
              <a:rPr b="1" lang="en"/>
              <a:t> Librarian for the ME dept. jethiele@umich.edu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MEGC Workshop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July 14, 2021</a:t>
            </a:r>
            <a:endParaRPr b="1"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290508" y="4445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875" y="1028675"/>
            <a:ext cx="7200799" cy="403990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4"/>
          <p:cNvSpPr txBox="1"/>
          <p:nvPr>
            <p:ph idx="4294967295" type="title"/>
          </p:nvPr>
        </p:nvSpPr>
        <p:spPr>
          <a:xfrm>
            <a:off x="1098500" y="133175"/>
            <a:ext cx="65790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000000"/>
                </a:solidFill>
              </a:rPr>
              <a:t>Schedule an appointment with Joanna:</a:t>
            </a:r>
            <a:r>
              <a:rPr b="0" lang="en" sz="2300">
                <a:solidFill>
                  <a:srgbClr val="000000"/>
                </a:solidFill>
              </a:rPr>
              <a:t> </a:t>
            </a:r>
            <a:r>
              <a:rPr b="0" lang="en" sz="2300" u="sng">
                <a:solidFill>
                  <a:schemeClr val="hlink"/>
                </a:solidFill>
                <a:hlinkClick r:id="rId4"/>
              </a:rPr>
              <a:t>umich.libcal.com/appointments/</a:t>
            </a:r>
            <a:r>
              <a:rPr b="0" lang="en" sz="2300" u="sng">
                <a:solidFill>
                  <a:schemeClr val="hlink"/>
                </a:solidFill>
                <a:hlinkClick r:id="rId5"/>
              </a:rPr>
              <a:t>jethiele</a:t>
            </a:r>
            <a:endParaRPr b="0"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143" name="Google Shape;143;p24"/>
          <p:cNvSpPr/>
          <p:nvPr/>
        </p:nvSpPr>
        <p:spPr>
          <a:xfrm>
            <a:off x="6863452" y="4007268"/>
            <a:ext cx="681600" cy="298800"/>
          </a:xfrm>
          <a:prstGeom prst="roundRect">
            <a:avLst>
              <a:gd fmla="val 1038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4284525" y="4306073"/>
            <a:ext cx="319500" cy="248400"/>
          </a:xfrm>
          <a:prstGeom prst="roundRect">
            <a:avLst>
              <a:gd fmla="val 10389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4"/>
          <p:cNvCxnSpPr/>
          <p:nvPr/>
        </p:nvCxnSpPr>
        <p:spPr>
          <a:xfrm flipH="1" rot="10800000">
            <a:off x="3548425" y="4410525"/>
            <a:ext cx="653100" cy="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4"/>
          <p:cNvCxnSpPr/>
          <p:nvPr/>
        </p:nvCxnSpPr>
        <p:spPr>
          <a:xfrm flipH="1" rot="10800000">
            <a:off x="5987275" y="4142125"/>
            <a:ext cx="757200" cy="1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9057" t="5606"/>
          <a:stretch/>
        </p:blipFill>
        <p:spPr>
          <a:xfrm>
            <a:off x="2369425" y="163150"/>
            <a:ext cx="6628552" cy="4817225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25"/>
          <p:cNvSpPr txBox="1"/>
          <p:nvPr/>
        </p:nvSpPr>
        <p:spPr>
          <a:xfrm>
            <a:off x="43825" y="871225"/>
            <a:ext cx="23256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Dissertation formatting </a:t>
            </a:r>
            <a:r>
              <a:rPr lang="en"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web page</a:t>
            </a:r>
            <a:r>
              <a:rPr lang="en"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on U-M Library website </a:t>
            </a:r>
            <a:endParaRPr sz="13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(screenshot is clickable link)</a:t>
            </a:r>
            <a:endParaRPr sz="13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54" name="Google Shape;154;p25"/>
          <p:cNvCxnSpPr/>
          <p:nvPr/>
        </p:nvCxnSpPr>
        <p:spPr>
          <a:xfrm>
            <a:off x="478225" y="1970375"/>
            <a:ext cx="1712100" cy="0"/>
          </a:xfrm>
          <a:prstGeom prst="straightConnector1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4294967295" type="title"/>
          </p:nvPr>
        </p:nvSpPr>
        <p:spPr>
          <a:xfrm>
            <a:off x="311700" y="3638900"/>
            <a:ext cx="84264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UM Library’s free, online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Interlibrary Loan service</a:t>
            </a:r>
            <a:endParaRPr sz="3000"/>
          </a:p>
        </p:txBody>
      </p:sp>
      <p:cxnSp>
        <p:nvCxnSpPr>
          <p:cNvPr id="161" name="Google Shape;161;p26"/>
          <p:cNvCxnSpPr>
            <a:stCxn id="162" idx="2"/>
          </p:cNvCxnSpPr>
          <p:nvPr/>
        </p:nvCxnSpPr>
        <p:spPr>
          <a:xfrm>
            <a:off x="2003350" y="2236150"/>
            <a:ext cx="912000" cy="1432500"/>
          </a:xfrm>
          <a:prstGeom prst="straightConnector1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343150" y="195850"/>
            <a:ext cx="3320400" cy="204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ADB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563800" y="354075"/>
            <a:ext cx="283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uli"/>
                <a:ea typeface="Muli"/>
                <a:cs typeface="Muli"/>
                <a:sym typeface="Muli"/>
              </a:rPr>
              <a:t>What if I’m looking for a book that </a:t>
            </a:r>
            <a:r>
              <a:rPr lang="en" sz="2500">
                <a:solidFill>
                  <a:srgbClr val="0070C0"/>
                </a:solidFill>
                <a:latin typeface="Muli"/>
                <a:ea typeface="Muli"/>
                <a:cs typeface="Muli"/>
                <a:sym typeface="Muli"/>
              </a:rPr>
              <a:t>UM Library doesn’t have</a:t>
            </a:r>
            <a:r>
              <a:rPr lang="en" sz="2500">
                <a:latin typeface="Muli"/>
                <a:ea typeface="Muli"/>
                <a:cs typeface="Muli"/>
                <a:sym typeface="Muli"/>
              </a:rPr>
              <a:t>?</a:t>
            </a:r>
            <a:endParaRPr sz="25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417700" y="195850"/>
            <a:ext cx="3320400" cy="204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ADB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5540250" y="354075"/>
            <a:ext cx="283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uli"/>
                <a:ea typeface="Muli"/>
                <a:cs typeface="Muli"/>
                <a:sym typeface="Muli"/>
              </a:rPr>
              <a:t>What if I’m looking for an </a:t>
            </a:r>
            <a:r>
              <a:rPr lang="en" sz="2500">
                <a:solidFill>
                  <a:srgbClr val="0070C0"/>
                </a:solidFill>
                <a:latin typeface="Muli"/>
                <a:ea typeface="Muli"/>
                <a:cs typeface="Muli"/>
                <a:sym typeface="Muli"/>
              </a:rPr>
              <a:t>article that’s not online</a:t>
            </a:r>
            <a:r>
              <a:rPr lang="en" sz="2500">
                <a:latin typeface="Muli"/>
                <a:ea typeface="Muli"/>
                <a:cs typeface="Muli"/>
                <a:sym typeface="Muli"/>
              </a:rPr>
              <a:t>? </a:t>
            </a:r>
            <a:endParaRPr sz="25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67" name="Google Shape;167;p26"/>
          <p:cNvCxnSpPr>
            <a:stCxn id="165" idx="2"/>
          </p:cNvCxnSpPr>
          <p:nvPr/>
        </p:nvCxnSpPr>
        <p:spPr>
          <a:xfrm flipH="1">
            <a:off x="6165900" y="2236150"/>
            <a:ext cx="912000" cy="1340700"/>
          </a:xfrm>
          <a:prstGeom prst="straightConnector1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" y="395383"/>
            <a:ext cx="9021148" cy="4189029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7"/>
          <p:cNvSpPr/>
          <p:nvPr/>
        </p:nvSpPr>
        <p:spPr>
          <a:xfrm>
            <a:off x="7986602" y="309453"/>
            <a:ext cx="969300" cy="433200"/>
          </a:xfrm>
          <a:prstGeom prst="roundRect">
            <a:avLst>
              <a:gd fmla="val 1038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7"/>
          <p:cNvCxnSpPr/>
          <p:nvPr/>
        </p:nvCxnSpPr>
        <p:spPr>
          <a:xfrm>
            <a:off x="6686654" y="514708"/>
            <a:ext cx="1020900" cy="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7"/>
          <p:cNvSpPr/>
          <p:nvPr/>
        </p:nvSpPr>
        <p:spPr>
          <a:xfrm>
            <a:off x="2720465" y="2193105"/>
            <a:ext cx="3726900" cy="602400"/>
          </a:xfrm>
          <a:prstGeom prst="roundRect">
            <a:avLst>
              <a:gd fmla="val 1038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7"/>
          <p:cNvCxnSpPr/>
          <p:nvPr/>
        </p:nvCxnSpPr>
        <p:spPr>
          <a:xfrm flipH="1">
            <a:off x="6107557" y="1601584"/>
            <a:ext cx="230100" cy="575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7"/>
          <p:cNvSpPr txBox="1"/>
          <p:nvPr/>
        </p:nvSpPr>
        <p:spPr>
          <a:xfrm>
            <a:off x="98150" y="4758600"/>
            <a:ext cx="897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Access Interlibrary Loan/Document Delivery service from the UM Library homepage: lib.umich.edu</a:t>
            </a:r>
            <a:endParaRPr sz="13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6331491" y="252775"/>
            <a:ext cx="5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1</a:t>
            </a:r>
            <a:endParaRPr b="1" sz="24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6237570" y="1146678"/>
            <a:ext cx="5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endParaRPr b="1" sz="24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6515929" y="3013805"/>
            <a:ext cx="2439900" cy="1356900"/>
          </a:xfrm>
          <a:prstGeom prst="wedgeRoundRectCallout">
            <a:avLst>
              <a:gd fmla="val -20398" name="adj1"/>
              <a:gd fmla="val 5607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You can also request scans of portions of UM print books!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4294967295" type="title"/>
          </p:nvPr>
        </p:nvSpPr>
        <p:spPr>
          <a:xfrm>
            <a:off x="211775" y="180550"/>
            <a:ext cx="5658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Server Bookmarklet</a:t>
            </a:r>
            <a:endParaRPr/>
          </a:p>
        </p:txBody>
      </p:sp>
      <p:pic>
        <p:nvPicPr>
          <p:cNvPr id="187" name="Google Shape;18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250" y="932525"/>
            <a:ext cx="5744726" cy="394872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117175" y="4577375"/>
            <a:ext cx="2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(Screenshot is clickable link)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90" name="Google Shape;190;p28"/>
          <p:cNvCxnSpPr/>
          <p:nvPr/>
        </p:nvCxnSpPr>
        <p:spPr>
          <a:xfrm>
            <a:off x="2281800" y="3352150"/>
            <a:ext cx="2290200" cy="0"/>
          </a:xfrm>
          <a:prstGeom prst="straightConnector1">
            <a:avLst/>
          </a:prstGeom>
          <a:noFill/>
          <a:ln cap="flat" cmpd="sng" w="76200">
            <a:solidFill>
              <a:srgbClr val="FFDA5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4294967295" type="title"/>
          </p:nvPr>
        </p:nvSpPr>
        <p:spPr>
          <a:xfrm>
            <a:off x="311700" y="3009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DOI? </a:t>
            </a:r>
            <a:endParaRPr/>
          </a:p>
        </p:txBody>
      </p:sp>
      <p:sp>
        <p:nvSpPr>
          <p:cNvPr id="196" name="Google Shape;196;p29"/>
          <p:cNvSpPr txBox="1"/>
          <p:nvPr>
            <p:ph idx="4294967295" type="body"/>
          </p:nvPr>
        </p:nvSpPr>
        <p:spPr>
          <a:xfrm>
            <a:off x="196500" y="1155850"/>
            <a:ext cx="8761200" cy="3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0070C0"/>
                </a:solidFill>
              </a:rPr>
              <a:t>D</a:t>
            </a:r>
            <a:r>
              <a:rPr lang="en" sz="2000"/>
              <a:t>igital</a:t>
            </a:r>
            <a:r>
              <a:rPr b="1" lang="en" sz="2000"/>
              <a:t> </a:t>
            </a:r>
            <a:r>
              <a:rPr b="1" lang="en" sz="2000">
                <a:solidFill>
                  <a:srgbClr val="0070C0"/>
                </a:solidFill>
              </a:rPr>
              <a:t>O</a:t>
            </a:r>
            <a:r>
              <a:rPr lang="en" sz="2000"/>
              <a:t>bject</a:t>
            </a:r>
            <a:r>
              <a:rPr b="1" lang="en" sz="2000"/>
              <a:t> </a:t>
            </a:r>
            <a:r>
              <a:rPr b="1" lang="en" sz="2000">
                <a:solidFill>
                  <a:srgbClr val="0070C0"/>
                </a:solidFill>
              </a:rPr>
              <a:t>I</a:t>
            </a:r>
            <a:r>
              <a:rPr lang="en" sz="2000"/>
              <a:t>dentifier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Always starts with ‘10.’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Think of it as document’s Social Security Number → it’s a unique</a:t>
            </a:r>
            <a:r>
              <a:rPr lang="en" sz="2000"/>
              <a:t> </a:t>
            </a:r>
            <a:r>
              <a:rPr lang="en" sz="2000"/>
              <a:t>ID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to use DOI to get PDF of document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Copy/paste D</a:t>
            </a:r>
            <a:r>
              <a:rPr lang="en" sz="2000">
                <a:solidFill>
                  <a:schemeClr val="dk1"/>
                </a:solidFill>
              </a:rPr>
              <a:t>OI into URL bar of web browser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O</a:t>
            </a:r>
            <a:r>
              <a:rPr lang="en" sz="2000">
                <a:solidFill>
                  <a:schemeClr val="dk1"/>
                </a:solidFill>
              </a:rPr>
              <a:t>n </a:t>
            </a:r>
            <a:r>
              <a:rPr lang="en" sz="2000">
                <a:solidFill>
                  <a:schemeClr val="dk1"/>
                </a:solidFill>
              </a:rPr>
              <a:t>publisher</a:t>
            </a:r>
            <a:r>
              <a:rPr lang="en" sz="2000">
                <a:solidFill>
                  <a:schemeClr val="dk1"/>
                </a:solidFill>
              </a:rPr>
              <a:t>’s website (if available online), look for PDF symbol/words</a:t>
            </a:r>
            <a:endParaRPr sz="20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Note: May need to use Proxy Server Bookmarklet to get access to PDF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5045900" y="454050"/>
            <a:ext cx="3786600" cy="108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 DOI: </a:t>
            </a: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10.1016/j.eti.2020.101233</a:t>
            </a: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490250" y="612075"/>
            <a:ext cx="8190000" cy="17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Which type of literature review do I need to do?</a:t>
            </a:r>
            <a:endParaRPr sz="4300"/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375" y="2290950"/>
            <a:ext cx="2547750" cy="2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551552" y="46804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 sz="1800">
                <a:solidFill>
                  <a:srgbClr val="637381"/>
                </a:solidFill>
                <a:latin typeface="Muli"/>
                <a:ea typeface="Muli"/>
                <a:cs typeface="Muli"/>
                <a:sym typeface="Muli"/>
              </a:rPr>
              <a:t>‹#›</a:t>
            </a:fld>
            <a:endParaRPr b="1" sz="2600">
              <a:solidFill>
                <a:srgbClr val="63738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11" name="Google Shape;211;p31"/>
          <p:cNvGrpSpPr/>
          <p:nvPr/>
        </p:nvGrpSpPr>
        <p:grpSpPr>
          <a:xfrm>
            <a:off x="3875419" y="265438"/>
            <a:ext cx="4850881" cy="4500081"/>
            <a:chOff x="1017294" y="-4387"/>
            <a:chExt cx="4850881" cy="4500081"/>
          </a:xfrm>
        </p:grpSpPr>
        <p:sp>
          <p:nvSpPr>
            <p:cNvPr id="212" name="Google Shape;212;p31"/>
            <p:cNvSpPr/>
            <p:nvPr/>
          </p:nvSpPr>
          <p:spPr>
            <a:xfrm>
              <a:off x="1194290" y="-4387"/>
              <a:ext cx="4497000" cy="4497000"/>
            </a:xfrm>
            <a:custGeom>
              <a:rect b="b" l="l" r="r" t="t"/>
              <a:pathLst>
                <a:path extrusionOk="0" h="120000" w="120000">
                  <a:moveTo>
                    <a:pt x="74898" y="5404"/>
                  </a:moveTo>
                  <a:lnTo>
                    <a:pt x="74898" y="5404"/>
                  </a:lnTo>
                  <a:cubicBezTo>
                    <a:pt x="100719" y="12451"/>
                    <a:pt x="118073" y="36622"/>
                    <a:pt x="116493" y="63341"/>
                  </a:cubicBezTo>
                  <a:cubicBezTo>
                    <a:pt x="114913" y="90059"/>
                    <a:pt x="94831" y="112017"/>
                    <a:pt x="68360" y="115971"/>
                  </a:cubicBezTo>
                  <a:cubicBezTo>
                    <a:pt x="41888" y="119925"/>
                    <a:pt x="16267" y="104793"/>
                    <a:pt x="6948" y="79702"/>
                  </a:cubicBezTo>
                  <a:cubicBezTo>
                    <a:pt x="-2370" y="54612"/>
                    <a:pt x="7164" y="26424"/>
                    <a:pt x="29799" y="12140"/>
                  </a:cubicBezTo>
                  <a:lnTo>
                    <a:pt x="28240" y="9124"/>
                  </a:lnTo>
                  <a:lnTo>
                    <a:pt x="35467" y="12538"/>
                  </a:lnTo>
                  <a:lnTo>
                    <a:pt x="34276" y="20801"/>
                  </a:lnTo>
                  <a:lnTo>
                    <a:pt x="32717" y="17786"/>
                  </a:lnTo>
                  <a:lnTo>
                    <a:pt x="32717" y="17786"/>
                  </a:lnTo>
                  <a:cubicBezTo>
                    <a:pt x="12795" y="30661"/>
                    <a:pt x="4586" y="55712"/>
                    <a:pt x="13025" y="77881"/>
                  </a:cubicBezTo>
                  <a:cubicBezTo>
                    <a:pt x="21464" y="100050"/>
                    <a:pt x="44253" y="113302"/>
                    <a:pt x="67694" y="109671"/>
                  </a:cubicBezTo>
                  <a:cubicBezTo>
                    <a:pt x="91135" y="106040"/>
                    <a:pt x="108847" y="86514"/>
                    <a:pt x="110183" y="62831"/>
                  </a:cubicBezTo>
                  <a:cubicBezTo>
                    <a:pt x="111520" y="39148"/>
                    <a:pt x="96116" y="17755"/>
                    <a:pt x="73232" y="11510"/>
                  </a:cubicBezTo>
                  <a:close/>
                </a:path>
              </a:pathLst>
            </a:custGeom>
            <a:solidFill>
              <a:srgbClr val="FFCD00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597184" y="1394"/>
              <a:ext cx="1691100" cy="845700"/>
            </a:xfrm>
            <a:prstGeom prst="roundRect">
              <a:avLst>
                <a:gd fmla="val 16667" name="adj"/>
              </a:avLst>
            </a:prstGeom>
            <a:solidFill>
              <a:srgbClr val="FFCD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 txBox="1"/>
            <p:nvPr/>
          </p:nvSpPr>
          <p:spPr>
            <a:xfrm>
              <a:off x="2638461" y="42671"/>
              <a:ext cx="1608600" cy="7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generate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156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keywords</a:t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177075" y="913544"/>
              <a:ext cx="1691100" cy="845700"/>
            </a:xfrm>
            <a:prstGeom prst="roundRect">
              <a:avLst>
                <a:gd fmla="val 16667" name="adj"/>
              </a:avLst>
            </a:prstGeom>
            <a:solidFill>
              <a:srgbClr val="8BAB4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 txBox="1"/>
            <p:nvPr/>
          </p:nvSpPr>
          <p:spPr>
            <a:xfrm>
              <a:off x="4218352" y="954821"/>
              <a:ext cx="1608600" cy="7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locate literature</a:t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4177075" y="2737844"/>
              <a:ext cx="1691100" cy="845700"/>
            </a:xfrm>
            <a:prstGeom prst="roundRect">
              <a:avLst>
                <a:gd fmla="val 16667" name="adj"/>
              </a:avLst>
            </a:prstGeom>
            <a:solidFill>
              <a:srgbClr val="55A7B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1"/>
            <p:cNvSpPr txBox="1"/>
            <p:nvPr/>
          </p:nvSpPr>
          <p:spPr>
            <a:xfrm>
              <a:off x="4218352" y="2779121"/>
              <a:ext cx="1608600" cy="7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evaluate literature</a:t>
              </a: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597184" y="3649994"/>
              <a:ext cx="1691100" cy="845700"/>
            </a:xfrm>
            <a:prstGeom prst="roundRect">
              <a:avLst>
                <a:gd fmla="val 16667" name="adj"/>
              </a:avLst>
            </a:prstGeom>
            <a:solidFill>
              <a:srgbClr val="8B81D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 txBox="1"/>
            <p:nvPr/>
          </p:nvSpPr>
          <p:spPr>
            <a:xfrm>
              <a:off x="2638461" y="3691271"/>
              <a:ext cx="1608600" cy="7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organize literature</a:t>
              </a: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017294" y="2737844"/>
              <a:ext cx="1691100" cy="845700"/>
            </a:xfrm>
            <a:prstGeom prst="roundRect">
              <a:avLst>
                <a:gd fmla="val 16667" name="adj"/>
              </a:avLst>
            </a:prstGeom>
            <a:solidFill>
              <a:srgbClr val="96303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 txBox="1"/>
            <p:nvPr/>
          </p:nvSpPr>
          <p:spPr>
            <a:xfrm>
              <a:off x="1058571" y="2779121"/>
              <a:ext cx="1608600" cy="7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synthesize literature</a:t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017294" y="913544"/>
              <a:ext cx="1691100" cy="845700"/>
            </a:xfrm>
            <a:prstGeom prst="roundRect">
              <a:avLst>
                <a:gd fmla="val 16667" name="adj"/>
              </a:avLst>
            </a:prstGeom>
            <a:solidFill>
              <a:srgbClr val="D59F39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 txBox="1"/>
            <p:nvPr/>
          </p:nvSpPr>
          <p:spPr>
            <a:xfrm>
              <a:off x="1058571" y="954821"/>
              <a:ext cx="1608600" cy="7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write the 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 lit review</a:t>
              </a:r>
              <a:endParaRPr/>
            </a:p>
          </p:txBody>
        </p:sp>
      </p:grpSp>
      <p:sp>
        <p:nvSpPr>
          <p:cNvPr id="225" name="Google Shape;225;p31"/>
          <p:cNvSpPr txBox="1"/>
          <p:nvPr/>
        </p:nvSpPr>
        <p:spPr>
          <a:xfrm>
            <a:off x="166349" y="785225"/>
            <a:ext cx="352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Conducting a </a:t>
            </a:r>
            <a:endParaRPr sz="3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Literature Review: </a:t>
            </a:r>
            <a:endParaRPr sz="3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30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 Six-Step Process</a:t>
            </a:r>
            <a:endParaRPr sz="3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91388" y="4765525"/>
            <a:ext cx="795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From: John </a:t>
            </a:r>
            <a:r>
              <a:rPr i="0" lang="en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Creswell “Educational Research,”  6</a:t>
            </a:r>
            <a:r>
              <a:rPr baseline="30000" i="0" lang="en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</a:t>
            </a:r>
            <a:r>
              <a:rPr i="0" lang="en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Edition, 2019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" name="Google Shape;232;p32"/>
          <p:cNvCxnSpPr/>
          <p:nvPr/>
        </p:nvCxnSpPr>
        <p:spPr>
          <a:xfrm>
            <a:off x="1632697" y="2454442"/>
            <a:ext cx="5221800" cy="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3" name="Google Shape;233;p32"/>
          <p:cNvSpPr txBox="1"/>
          <p:nvPr/>
        </p:nvSpPr>
        <p:spPr>
          <a:xfrm>
            <a:off x="266813" y="2269776"/>
            <a:ext cx="11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Selective</a:t>
            </a:r>
            <a:endParaRPr b="1" i="0" sz="18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7031249" y="2269776"/>
            <a:ext cx="190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Comprehensive</a:t>
            </a:r>
            <a:endParaRPr b="1" i="0" sz="18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35" name="Google Shape;235;p32"/>
          <p:cNvCxnSpPr/>
          <p:nvPr/>
        </p:nvCxnSpPr>
        <p:spPr>
          <a:xfrm rot="10800000">
            <a:off x="4338006" y="798737"/>
            <a:ext cx="0" cy="35271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6" name="Google Shape;236;p32"/>
          <p:cNvSpPr txBox="1"/>
          <p:nvPr/>
        </p:nvSpPr>
        <p:spPr>
          <a:xfrm>
            <a:off x="3066993" y="329977"/>
            <a:ext cx="25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Part of a Larger Work</a:t>
            </a:r>
            <a:endParaRPr b="1" i="0" sz="18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3279427" y="4509823"/>
            <a:ext cx="22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Stand-alone Work</a:t>
            </a:r>
            <a:endParaRPr b="1" i="0" sz="18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38" name="Google Shape;238;p32"/>
          <p:cNvGrpSpPr/>
          <p:nvPr/>
        </p:nvGrpSpPr>
        <p:grpSpPr>
          <a:xfrm>
            <a:off x="914400" y="681789"/>
            <a:ext cx="1899300" cy="1062900"/>
            <a:chOff x="914400" y="681789"/>
            <a:chExt cx="1899300" cy="1062900"/>
          </a:xfrm>
        </p:grpSpPr>
        <p:sp>
          <p:nvSpPr>
            <p:cNvPr id="239" name="Google Shape;239;p32"/>
            <p:cNvSpPr/>
            <p:nvPr/>
          </p:nvSpPr>
          <p:spPr>
            <a:xfrm>
              <a:off x="914400" y="681789"/>
              <a:ext cx="1899300" cy="1062900"/>
            </a:xfrm>
            <a:prstGeom prst="roundRect">
              <a:avLst>
                <a:gd fmla="val 16667" name="adj"/>
              </a:avLst>
            </a:prstGeom>
            <a:solidFill>
              <a:srgbClr val="DFA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0" name="Google Shape;240;p32"/>
            <p:cNvSpPr txBox="1"/>
            <p:nvPr/>
          </p:nvSpPr>
          <p:spPr>
            <a:xfrm>
              <a:off x="914400" y="877675"/>
              <a:ext cx="189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Intro to 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Journal Article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41" name="Google Shape;241;p32"/>
          <p:cNvGrpSpPr/>
          <p:nvPr/>
        </p:nvGrpSpPr>
        <p:grpSpPr>
          <a:xfrm>
            <a:off x="5906154" y="687099"/>
            <a:ext cx="1899300" cy="1062900"/>
            <a:chOff x="5906154" y="687099"/>
            <a:chExt cx="1899300" cy="1062900"/>
          </a:xfrm>
        </p:grpSpPr>
        <p:sp>
          <p:nvSpPr>
            <p:cNvPr id="242" name="Google Shape;242;p32"/>
            <p:cNvSpPr/>
            <p:nvPr/>
          </p:nvSpPr>
          <p:spPr>
            <a:xfrm>
              <a:off x="5906154" y="687099"/>
              <a:ext cx="1899300" cy="1062900"/>
            </a:xfrm>
            <a:prstGeom prst="roundRect">
              <a:avLst>
                <a:gd fmla="val 16667" name="adj"/>
              </a:avLst>
            </a:prstGeom>
            <a:solidFill>
              <a:srgbClr val="CFCB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2"/>
            <p:cNvSpPr txBox="1"/>
            <p:nvPr/>
          </p:nvSpPr>
          <p:spPr>
            <a:xfrm>
              <a:off x="6044000" y="882975"/>
              <a:ext cx="1633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Thesis /</a:t>
              </a:r>
              <a:b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</a:br>
              <a: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Dissertation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44" name="Google Shape;244;p32"/>
          <p:cNvGrpSpPr/>
          <p:nvPr/>
        </p:nvGrpSpPr>
        <p:grpSpPr>
          <a:xfrm>
            <a:off x="914400" y="3139316"/>
            <a:ext cx="1899300" cy="1062900"/>
            <a:chOff x="914400" y="3139316"/>
            <a:chExt cx="1899300" cy="1062900"/>
          </a:xfrm>
        </p:grpSpPr>
        <p:sp>
          <p:nvSpPr>
            <p:cNvPr id="245" name="Google Shape;245;p32"/>
            <p:cNvSpPr/>
            <p:nvPr/>
          </p:nvSpPr>
          <p:spPr>
            <a:xfrm>
              <a:off x="914400" y="3139316"/>
              <a:ext cx="1899300" cy="1062900"/>
            </a:xfrm>
            <a:prstGeom prst="roundRect">
              <a:avLst>
                <a:gd fmla="val 16667" name="adj"/>
              </a:avLst>
            </a:prstGeom>
            <a:solidFill>
              <a:srgbClr val="BADB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6" name="Google Shape;246;p32"/>
            <p:cNvSpPr txBox="1"/>
            <p:nvPr/>
          </p:nvSpPr>
          <p:spPr>
            <a:xfrm>
              <a:off x="1022600" y="3335200"/>
              <a:ext cx="1678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Course 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Assignment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47" name="Google Shape;247;p32"/>
          <p:cNvGrpSpPr/>
          <p:nvPr/>
        </p:nvGrpSpPr>
        <p:grpSpPr>
          <a:xfrm>
            <a:off x="5906154" y="3139316"/>
            <a:ext cx="1899300" cy="1062900"/>
            <a:chOff x="5906154" y="3139316"/>
            <a:chExt cx="1899300" cy="1062900"/>
          </a:xfrm>
        </p:grpSpPr>
        <p:sp>
          <p:nvSpPr>
            <p:cNvPr id="248" name="Google Shape;248;p32"/>
            <p:cNvSpPr/>
            <p:nvPr/>
          </p:nvSpPr>
          <p:spPr>
            <a:xfrm>
              <a:off x="5906154" y="3139316"/>
              <a:ext cx="1899300" cy="1062900"/>
            </a:xfrm>
            <a:prstGeom prst="roundRect">
              <a:avLst>
                <a:gd fmla="val 16667" name="adj"/>
              </a:avLst>
            </a:prstGeom>
            <a:solidFill>
              <a:srgbClr val="D1E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9" name="Google Shape;249;p32"/>
            <p:cNvSpPr txBox="1"/>
            <p:nvPr/>
          </p:nvSpPr>
          <p:spPr>
            <a:xfrm>
              <a:off x="6359640" y="3356229"/>
              <a:ext cx="981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Review </a:t>
              </a:r>
              <a:b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</a:br>
              <a:r>
                <a:rPr b="1" i="0" lang="en" sz="1800" u="none" cap="none" strike="noStrike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Article</a:t>
              </a: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444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Literature Reviews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311700" y="1669075"/>
            <a:ext cx="37017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Literature review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Scoping review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Systematic review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Meta-analysis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200">
                <a:solidFill>
                  <a:schemeClr val="dk1"/>
                </a:solidFill>
              </a:rPr>
              <a:t>Etc. 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4218825" y="1317650"/>
            <a:ext cx="4541400" cy="2625900"/>
          </a:xfrm>
          <a:prstGeom prst="wedgeRoundRectCallout">
            <a:avLst>
              <a:gd fmla="val -20638" name="adj1"/>
              <a:gd fmla="val 56345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Grant &amp; Booth (2009) found </a:t>
            </a:r>
            <a:r>
              <a:rPr b="1" lang="en" sz="1800">
                <a:solidFill>
                  <a:srgbClr val="FFDA50"/>
                </a:solidFill>
                <a:latin typeface="Muli"/>
                <a:ea typeface="Muli"/>
                <a:cs typeface="Muli"/>
                <a:sym typeface="Muli"/>
              </a:rPr>
              <a:t>14</a:t>
            </a: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(!)</a:t>
            </a: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different types of reviews found in the literature. 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We’re not going to discuss them all. 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Note: there is overlap between review types.</a:t>
            </a: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46350" y="4413000"/>
            <a:ext cx="90243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Grant &amp; Booth (2009). A typology of reviews: an analysis of 14 review types and associated methodologies. </a:t>
            </a:r>
            <a:br>
              <a:rPr lang="en"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Health Information and Libraries Journal, 26, 91–108. DOI: 10.1111/j.1471-1842.2009.00848.x</a:t>
            </a:r>
            <a:endParaRPr sz="13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overview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771825"/>
            <a:ext cx="44967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 Chat for questions and comments throughout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Please keep mics muted ─  unmute during Q&amp;A portion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Closed captions are available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1600"/>
              </a:spcAft>
              <a:buSzPts val="2200"/>
              <a:buChar char="●"/>
            </a:pPr>
            <a:r>
              <a:rPr lang="en" sz="2200"/>
              <a:t>This is being recorded</a:t>
            </a:r>
            <a:endParaRPr sz="2200"/>
          </a:p>
        </p:txBody>
      </p:sp>
      <p:sp>
        <p:nvSpPr>
          <p:cNvPr id="83" name="Google Shape;83;p16"/>
          <p:cNvSpPr/>
          <p:nvPr/>
        </p:nvSpPr>
        <p:spPr>
          <a:xfrm>
            <a:off x="4698450" y="940625"/>
            <a:ext cx="4322700" cy="2242200"/>
          </a:xfrm>
          <a:prstGeom prst="wedgeRoundRectCallout">
            <a:avLst>
              <a:gd fmla="val -20911" name="adj1"/>
              <a:gd fmla="val 57374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There no stupid, silly, or too basic questions about the UM Library. 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I’m not grading or judging you. I’m here to help you succeed! 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 please ask questions! 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298200" y="386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298200" y="1587938"/>
            <a:ext cx="8310600" cy="31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Often generically used to mean any type of review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More precise </a:t>
            </a:r>
            <a:r>
              <a:rPr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“Published materials that provide examination of recent or current literature. Can cover wide range of subjects at various levels of completeness and comprehensiveness. May include research findings”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Identifies gaps, explains importance of topic, hypothesizes future work, etc.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Usually written as part of a larger work (journal article, dissertation, etc.)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25" y="46013"/>
            <a:ext cx="4916774" cy="50514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35"/>
          <p:cNvSpPr txBox="1"/>
          <p:nvPr/>
        </p:nvSpPr>
        <p:spPr>
          <a:xfrm>
            <a:off x="5434125" y="4659925"/>
            <a:ext cx="2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63636"/>
                </a:solidFill>
                <a:latin typeface="Muli"/>
                <a:ea typeface="Muli"/>
                <a:cs typeface="Muli"/>
                <a:sym typeface="Muli"/>
              </a:rPr>
              <a:t>(Screenshot is clickable)</a:t>
            </a:r>
            <a:endParaRPr>
              <a:solidFill>
                <a:srgbClr val="36363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2" name="Google Shape;272;p35"/>
          <p:cNvSpPr/>
          <p:nvPr/>
        </p:nvSpPr>
        <p:spPr>
          <a:xfrm>
            <a:off x="5779200" y="1329225"/>
            <a:ext cx="2473200" cy="137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Example 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Literature Review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Review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1717975"/>
            <a:ext cx="85206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“Provides a preliminary assessment of the potential size and scope of available research literature. It aims to identify the nature and extent of research evidence (usually including ongoing research).”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Caveat: scoping reviews don’t assess quality of literature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Presence of literature on a topic shouldn’t be conflated w/ the quality of that literature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50" y="602113"/>
            <a:ext cx="7265550" cy="39392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37"/>
          <p:cNvSpPr/>
          <p:nvPr/>
        </p:nvSpPr>
        <p:spPr>
          <a:xfrm>
            <a:off x="6578025" y="3408500"/>
            <a:ext cx="2320800" cy="1254600"/>
          </a:xfrm>
          <a:prstGeom prst="wedgeRoundRectCallout">
            <a:avLst>
              <a:gd fmla="val -20656" name="adj1"/>
              <a:gd fmla="val 58034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Example of a scoping review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0" y="4663225"/>
            <a:ext cx="2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(Screenshot is clickable)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8" name="Google Shape;28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300"/>
              <a:t>Systematic Review </a:t>
            </a:r>
            <a:endParaRPr sz="3300"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311700" y="1519988"/>
            <a:ext cx="8520600" cy="28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Common in the Health Sciences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Goal: gather </a:t>
            </a:r>
            <a:r>
              <a:rPr i="1" lang="en" sz="2000">
                <a:solidFill>
                  <a:srgbClr val="0070C0"/>
                </a:solidFill>
              </a:rPr>
              <a:t>all relevant</a:t>
            </a:r>
            <a:r>
              <a:rPr lang="en" sz="2000">
                <a:solidFill>
                  <a:srgbClr val="0070C0"/>
                </a:solidFill>
              </a:rPr>
              <a:t> literature</a:t>
            </a:r>
            <a:r>
              <a:rPr lang="en" sz="2000"/>
              <a:t> </a:t>
            </a:r>
            <a:r>
              <a:rPr lang="en" sz="2000">
                <a:solidFill>
                  <a:schemeClr val="dk1"/>
                </a:solidFill>
              </a:rPr>
              <a:t>transparently to answer a question then </a:t>
            </a:r>
            <a:r>
              <a:rPr lang="en" sz="2000">
                <a:solidFill>
                  <a:schemeClr val="dk1"/>
                </a:solidFill>
              </a:rPr>
              <a:t>appraise its quality and synthesize it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Should follow strict protocol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Typically performed by research teams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Takes 12-18 months to complete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Literature needs to meet specific criteria (methodology, population, treatment, etc.)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41513"/>
            <a:ext cx="6256975" cy="50604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39"/>
          <p:cNvSpPr/>
          <p:nvPr/>
        </p:nvSpPr>
        <p:spPr>
          <a:xfrm>
            <a:off x="5110100" y="1304800"/>
            <a:ext cx="3963000" cy="1806300"/>
          </a:xfrm>
          <a:prstGeom prst="wedgeRoundRectCallout">
            <a:avLst>
              <a:gd fmla="val -20970" name="adj1"/>
              <a:gd fmla="val 58191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Example of a Systematic Review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-States research question(s)</a:t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-Follows protocol</a:t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-Appraises all lit gathered</a:t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-Synthesizes all included lit</a:t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525150" y="4720550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(S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creenshot is clickable)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3" name="Google Shape;303;p39"/>
          <p:cNvSpPr txBox="1"/>
          <p:nvPr>
            <p:ph idx="12" type="sldNum"/>
          </p:nvPr>
        </p:nvSpPr>
        <p:spPr>
          <a:xfrm>
            <a:off x="8524408" y="4708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Meta-Analysis</a:t>
            </a:r>
            <a:endParaRPr/>
          </a:p>
        </p:txBody>
      </p:sp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518175" y="1797325"/>
            <a:ext cx="7821900" cy="23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Goes one step further than a systematic review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After completing systematic review, a meta-analysis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800">
                <a:solidFill>
                  <a:schemeClr val="dk1"/>
                </a:solidFill>
              </a:rPr>
              <a:t>statistically combines the results of quantitative studies to provide a more precise effect of the results.”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0" name="Google Shape;31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75" y="52012"/>
            <a:ext cx="6719310" cy="503947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41"/>
          <p:cNvSpPr/>
          <p:nvPr/>
        </p:nvSpPr>
        <p:spPr>
          <a:xfrm>
            <a:off x="6542050" y="380325"/>
            <a:ext cx="2211300" cy="1099200"/>
          </a:xfrm>
          <a:prstGeom prst="wedgeRoundRectCallout">
            <a:avLst>
              <a:gd fmla="val -20566" name="adj1"/>
              <a:gd fmla="val 60678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Example of a meta-analysis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6775725" y="4409725"/>
            <a:ext cx="203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(Screenshot is clickable)</a:t>
            </a:r>
            <a:endParaRPr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5316850" y="3162050"/>
            <a:ext cx="1225200" cy="762900"/>
          </a:xfrm>
          <a:prstGeom prst="roundRect">
            <a:avLst>
              <a:gd fmla="val 1038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41"/>
          <p:cNvCxnSpPr/>
          <p:nvPr/>
        </p:nvCxnSpPr>
        <p:spPr>
          <a:xfrm flipH="1">
            <a:off x="6541875" y="3553950"/>
            <a:ext cx="968400" cy="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1"/>
          <p:cNvSpPr txBox="1"/>
          <p:nvPr/>
        </p:nvSpPr>
        <p:spPr>
          <a:xfrm>
            <a:off x="7285975" y="2684125"/>
            <a:ext cx="162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Use these </a:t>
            </a:r>
            <a:r>
              <a:rPr lang="en" sz="1800">
                <a:solidFill>
                  <a:srgbClr val="0070C0"/>
                </a:solidFill>
                <a:latin typeface="Muli"/>
                <a:ea typeface="Muli"/>
                <a:cs typeface="Muli"/>
                <a:sym typeface="Muli"/>
              </a:rPr>
              <a:t>keywords</a:t>
            </a:r>
            <a:r>
              <a:rPr lang="en" sz="1800">
                <a:latin typeface="Muli"/>
                <a:ea typeface="Muli"/>
                <a:cs typeface="Muli"/>
                <a:sym typeface="Muli"/>
              </a:rPr>
              <a:t> in your own searches!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1" name="Google Shape;32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a Review Article?</a:t>
            </a:r>
            <a:endParaRPr/>
          </a:p>
        </p:txBody>
      </p:sp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311700" y="1718200"/>
            <a:ext cx="85206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Could be any type of review, depending on journal’s guidelines/focus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Look for clues in the title, abstract and methodology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Review articles are a great way to become familiar with a new topic!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Caveat: They summarizes the literature at a specific point in time →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A review published in 2020 will differ from a review published in 2010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8" name="Google Shape;32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174150" y="147775"/>
            <a:ext cx="8795700" cy="29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else should I think about before starting my Literature Review?</a:t>
            </a:r>
            <a:r>
              <a:rPr lang="en"/>
              <a:t> </a:t>
            </a:r>
            <a:endParaRPr/>
          </a:p>
        </p:txBody>
      </p:sp>
      <p:sp>
        <p:nvSpPr>
          <p:cNvPr id="334" name="Google Shape;3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400" y="2271850"/>
            <a:ext cx="2719251" cy="271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for today’s workshop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632250"/>
            <a:ext cx="85206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Answers from the workshop registration form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Brief overview of U-M Library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Determine which type of literature review you need to do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Search scholarly databases effectively for literature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Brief overview of using a citation manager to keep your literature organized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Key takeaways and additional resources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idx="4294967295" type="title"/>
          </p:nvPr>
        </p:nvSpPr>
        <p:spPr>
          <a:xfrm>
            <a:off x="311700" y="149625"/>
            <a:ext cx="85206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start looking for literature? </a:t>
            </a:r>
            <a:endParaRPr/>
          </a:p>
        </p:txBody>
      </p:sp>
      <p:sp>
        <p:nvSpPr>
          <p:cNvPr id="341" name="Google Shape;341;p44"/>
          <p:cNvSpPr txBox="1"/>
          <p:nvPr>
            <p:ph idx="4294967295" type="body"/>
          </p:nvPr>
        </p:nvSpPr>
        <p:spPr>
          <a:xfrm>
            <a:off x="311700" y="1004325"/>
            <a:ext cx="85206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Read articles recently published by your lab group/collaborators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Find review articles on your topic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Talk to lab mates, </a:t>
            </a:r>
            <a:r>
              <a:rPr lang="en" sz="1900">
                <a:solidFill>
                  <a:schemeClr val="dk1"/>
                </a:solidFill>
              </a:rPr>
              <a:t>mentors</a:t>
            </a:r>
            <a:r>
              <a:rPr lang="en" sz="1900">
                <a:solidFill>
                  <a:schemeClr val="dk1"/>
                </a:solidFill>
              </a:rPr>
              <a:t>, PIs, journal club, etc. about key articles, authors, journals, etc. </a:t>
            </a:r>
            <a:endParaRPr sz="1900">
              <a:solidFill>
                <a:schemeClr val="dk1"/>
              </a:solidFill>
            </a:endParaRPr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Look up articles by those authors</a:t>
            </a:r>
            <a:endParaRPr sz="1900">
              <a:solidFill>
                <a:schemeClr val="dk1"/>
              </a:solidFill>
            </a:endParaRPr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Browse recent issues of those journals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Use Wikipedia </a:t>
            </a:r>
            <a:endParaRPr sz="1900">
              <a:solidFill>
                <a:schemeClr val="dk1"/>
              </a:solidFill>
            </a:endParaRPr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References section often has links to scholarly, peer-reviewed articles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Many articles list keywords on the 1st page → keep track of them!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idx="4294967295" type="title"/>
          </p:nvPr>
        </p:nvSpPr>
        <p:spPr>
          <a:xfrm>
            <a:off x="211600" y="114300"/>
            <a:ext cx="56112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do I know when I’ve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70C0"/>
                </a:solidFill>
              </a:rPr>
              <a:t>found enough literature</a:t>
            </a:r>
            <a:r>
              <a:rPr lang="en" sz="2800"/>
              <a:t>? </a:t>
            </a:r>
            <a:endParaRPr sz="2800"/>
          </a:p>
        </p:txBody>
      </p:sp>
      <p:sp>
        <p:nvSpPr>
          <p:cNvPr id="348" name="Google Shape;348;p45"/>
          <p:cNvSpPr txBox="1"/>
          <p:nvPr>
            <p:ph idx="4294967295" type="body"/>
          </p:nvPr>
        </p:nvSpPr>
        <p:spPr>
          <a:xfrm>
            <a:off x="168325" y="1378950"/>
            <a:ext cx="8884200" cy="3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Things to consider: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It’s an art</a:t>
            </a:r>
            <a:r>
              <a:rPr lang="en" sz="1900"/>
              <a:t>, not a science → the more you search, the more you’ll fine tune your ‘6th sense’ for the lit.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New literature is being </a:t>
            </a:r>
            <a:r>
              <a:rPr b="1" lang="en" sz="1900"/>
              <a:t>published daily</a:t>
            </a:r>
            <a:r>
              <a:rPr lang="en" sz="1900"/>
              <a:t> → you have to stop at some point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Avoid selection bias (i.e. you need to search early &amp; often)</a:t>
            </a:r>
            <a:r>
              <a:rPr lang="en" sz="1900"/>
              <a:t> 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Examples of bias:</a:t>
            </a:r>
            <a:endParaRPr sz="1900"/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</a:pPr>
            <a:r>
              <a:rPr lang="en" sz="1900"/>
              <a:t>Only searching one scholarly database</a:t>
            </a:r>
            <a:endParaRPr sz="1900"/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</a:pPr>
            <a:r>
              <a:rPr lang="en" sz="1900"/>
              <a:t>Not searching on multiple days</a:t>
            </a:r>
            <a:endParaRPr sz="1500"/>
          </a:p>
        </p:txBody>
      </p:sp>
      <p:sp>
        <p:nvSpPr>
          <p:cNvPr id="349" name="Google Shape;349;p45"/>
          <p:cNvSpPr/>
          <p:nvPr/>
        </p:nvSpPr>
        <p:spPr>
          <a:xfrm>
            <a:off x="5822800" y="311250"/>
            <a:ext cx="2847000" cy="1067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Only YOU can answer this question!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0" name="Google Shape;35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800" y="3692800"/>
            <a:ext cx="1549851" cy="154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idx="4294967295" type="body"/>
          </p:nvPr>
        </p:nvSpPr>
        <p:spPr>
          <a:xfrm>
            <a:off x="236875" y="411475"/>
            <a:ext cx="8520600" cy="4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Things to consider: (continued)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4. </a:t>
            </a:r>
            <a:r>
              <a:rPr b="1" lang="en" sz="1900"/>
              <a:t>Define your goals</a:t>
            </a:r>
            <a:r>
              <a:rPr lang="en" sz="1900"/>
              <a:t> </a:t>
            </a:r>
            <a:r>
              <a:rPr i="1" lang="en" sz="1900"/>
              <a:t>before</a:t>
            </a:r>
            <a:r>
              <a:rPr lang="en" sz="1900"/>
              <a:t> searching for lit.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Example: If writing a systematic review article, you’ll need to be more comprehensive than if you’re writing the lit review section of a journal article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5. </a:t>
            </a:r>
            <a:r>
              <a:rPr b="1" lang="en" sz="1900"/>
              <a:t>Volume of research</a:t>
            </a:r>
            <a:r>
              <a:rPr lang="en" sz="1900"/>
              <a:t> in your area → larger volume = more searching &amp;   more reading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Type II diabetes = large amount of literature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Multiple Myeloma [rare cancer] = smaller amount of literature</a:t>
            </a:r>
            <a:endParaRPr sz="1900"/>
          </a:p>
        </p:txBody>
      </p:sp>
      <p:sp>
        <p:nvSpPr>
          <p:cNvPr id="357" name="Google Shape;35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600" y="0"/>
            <a:ext cx="1223400" cy="1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idx="4294967295" type="body"/>
          </p:nvPr>
        </p:nvSpPr>
        <p:spPr>
          <a:xfrm>
            <a:off x="285250" y="546950"/>
            <a:ext cx="8520600" cy="44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Things to consider: (continued)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6. </a:t>
            </a:r>
            <a:r>
              <a:rPr b="1" lang="en" sz="1900"/>
              <a:t>Resources available</a:t>
            </a:r>
            <a:endParaRPr b="1" sz="1900"/>
          </a:p>
          <a:p>
            <a:pPr indent="-3492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</a:pPr>
            <a:r>
              <a:rPr b="1" lang="en" sz="1900"/>
              <a:t>Time:</a:t>
            </a:r>
            <a:r>
              <a:rPr lang="en" sz="1900"/>
              <a:t> How much time do you have to complete it?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" sz="1900"/>
              <a:t>Collaborators:</a:t>
            </a:r>
            <a:r>
              <a:rPr lang="en" sz="1900"/>
              <a:t> Is anyone helping you with the lit review?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7. </a:t>
            </a:r>
            <a:r>
              <a:rPr b="1" lang="en" sz="1900"/>
              <a:t>Document your searches, </a:t>
            </a:r>
            <a:r>
              <a:rPr lang="en" sz="1900"/>
              <a:t>just like you document your experiments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Google Doc, section of lab notebook, etc. 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Create personal account in scholarly databases → allows you to save searches and set up alerts</a:t>
            </a:r>
            <a:endParaRPr sz="1900"/>
          </a:p>
        </p:txBody>
      </p:sp>
      <p:sp>
        <p:nvSpPr>
          <p:cNvPr id="364" name="Google Shape;36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275" y="0"/>
            <a:ext cx="1223724" cy="122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idx="4294967295" type="title"/>
          </p:nvPr>
        </p:nvSpPr>
        <p:spPr>
          <a:xfrm>
            <a:off x="311700" y="391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Tackle unfamiliar terminology &amp; topics</a:t>
            </a:r>
            <a:endParaRPr/>
          </a:p>
        </p:txBody>
      </p:sp>
      <p:sp>
        <p:nvSpPr>
          <p:cNvPr id="371" name="Google Shape;371;p48"/>
          <p:cNvSpPr txBox="1"/>
          <p:nvPr>
            <p:ph idx="4294967295" type="body"/>
          </p:nvPr>
        </p:nvSpPr>
        <p:spPr>
          <a:xfrm>
            <a:off x="311700" y="1137800"/>
            <a:ext cx="60165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UM Library has 10,000+ engineering ebooks available online </a:t>
            </a:r>
            <a:r>
              <a:rPr b="1" lang="en" sz="2000"/>
              <a:t> 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Suggested eb</a:t>
            </a:r>
            <a:r>
              <a:rPr b="1" lang="en"/>
              <a:t>ook for all ME topics: </a:t>
            </a:r>
            <a:r>
              <a:rPr lang="en" u="sng">
                <a:solidFill>
                  <a:schemeClr val="hlink"/>
                </a:solidFill>
                <a:hlinkClick r:id="rId3"/>
              </a:rPr>
              <a:t>Marks’ Standard Handbook for Mechanical Engineers 12th editio</a:t>
            </a:r>
            <a:r>
              <a:rPr lang="en" u="sng">
                <a:solidFill>
                  <a:schemeClr val="hlink"/>
                </a:solidFill>
                <a:hlinkClick r:id="rId4"/>
              </a:rPr>
              <a:t>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8"/>
          <p:cNvSpPr/>
          <p:nvPr/>
        </p:nvSpPr>
        <p:spPr>
          <a:xfrm>
            <a:off x="6328200" y="1340425"/>
            <a:ext cx="2563800" cy="166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</a:t>
            </a: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any even allow you to download (and keep!) book chapters or the whole book!</a:t>
            </a:r>
            <a:endParaRPr b="1" sz="2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675" y="3104350"/>
            <a:ext cx="1695878" cy="195247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48"/>
          <p:cNvSpPr txBox="1"/>
          <p:nvPr/>
        </p:nvSpPr>
        <p:spPr>
          <a:xfrm>
            <a:off x="1296025" y="3075450"/>
            <a:ext cx="13356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0">
                <a:solidFill>
                  <a:schemeClr val="lt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“</a:t>
            </a:r>
            <a:endParaRPr sz="14200">
              <a:solidFill>
                <a:schemeClr val="lt2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2006550" y="3711425"/>
            <a:ext cx="6594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uli"/>
                <a:ea typeface="Muli"/>
                <a:cs typeface="Muli"/>
                <a:sym typeface="Muli"/>
              </a:rPr>
              <a:t>“Clear, concise answers to thousands of ME questions. You get accurate data and calculations along with easy-to-understand explanations of current principles, standards, and practices and important codes.”</a:t>
            </a:r>
            <a:endParaRPr sz="15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idx="4294967295" type="title"/>
          </p:nvPr>
        </p:nvSpPr>
        <p:spPr>
          <a:xfrm>
            <a:off x="224350" y="238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Tackle unfamiliar terminology &amp; topics</a:t>
            </a:r>
            <a:endParaRPr/>
          </a:p>
        </p:txBody>
      </p:sp>
      <p:sp>
        <p:nvSpPr>
          <p:cNvPr id="382" name="Google Shape;382;p49"/>
          <p:cNvSpPr txBox="1"/>
          <p:nvPr>
            <p:ph idx="4294967295" type="body"/>
          </p:nvPr>
        </p:nvSpPr>
        <p:spPr>
          <a:xfrm>
            <a:off x="224350" y="991525"/>
            <a:ext cx="6016200" cy="3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Collections of ebooks:</a:t>
            </a:r>
            <a:endParaRPr b="1" sz="22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AccessEngineering</a:t>
            </a:r>
            <a:r>
              <a:rPr lang="en" sz="1900"/>
              <a:t>: McGraw-Hill Engineering Handbooks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Knovel</a:t>
            </a:r>
            <a:r>
              <a:rPr lang="en" sz="1900"/>
              <a:t>: Handbooks from various publishers + look up equations and substance properties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American Society of Mechanical Engineers: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ASME Digital Collection 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83" name="Google Shape;383;p49"/>
          <p:cNvSpPr/>
          <p:nvPr/>
        </p:nvSpPr>
        <p:spPr>
          <a:xfrm>
            <a:off x="6187800" y="1340425"/>
            <a:ext cx="2790000" cy="2447100"/>
          </a:xfrm>
          <a:prstGeom prst="wedgeRoundRectCallout">
            <a:avLst>
              <a:gd fmla="val -20135" name="adj1"/>
              <a:gd fmla="val 56937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Allows you to browse ebooks by topic or search within many ebooks simultaneously</a:t>
            </a:r>
            <a:endParaRPr b="1"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4" name="Google Shape;3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219600" y="526350"/>
            <a:ext cx="35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Searc</a:t>
            </a:r>
            <a:r>
              <a:rPr lang="en" sz="4100"/>
              <a:t>hing</a:t>
            </a:r>
            <a:r>
              <a:rPr lang="en" sz="4100"/>
              <a:t> scholarly databases effectively for literature</a:t>
            </a:r>
            <a:endParaRPr sz="4100"/>
          </a:p>
        </p:txBody>
      </p:sp>
      <p:sp>
        <p:nvSpPr>
          <p:cNvPr id="390" name="Google Shape;390;p50"/>
          <p:cNvSpPr txBox="1"/>
          <p:nvPr/>
        </p:nvSpPr>
        <p:spPr>
          <a:xfrm>
            <a:off x="3820725" y="3841225"/>
            <a:ext cx="47913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It’s like panning for gold… You have to </a:t>
            </a:r>
            <a:r>
              <a:rPr lang="en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sift </a:t>
            </a:r>
            <a:r>
              <a:rPr lang="en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through a lot of rocks to find a gold nugget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675" y="572626"/>
            <a:ext cx="4791400" cy="3039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>
            <p:ph type="ctrTitle"/>
          </p:nvPr>
        </p:nvSpPr>
        <p:spPr>
          <a:xfrm>
            <a:off x="493950" y="610200"/>
            <a:ext cx="8156100" cy="39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Answer in</a:t>
            </a:r>
            <a:r>
              <a:rPr b="1" lang="en"/>
              <a:t> chat: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000"/>
              <a:t>Which scholarly databases have you searched in the past? 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Why?</a:t>
            </a:r>
            <a:endParaRPr sz="5000"/>
          </a:p>
        </p:txBody>
      </p:sp>
      <p:cxnSp>
        <p:nvCxnSpPr>
          <p:cNvPr id="398" name="Google Shape;398;p51"/>
          <p:cNvCxnSpPr/>
          <p:nvPr/>
        </p:nvCxnSpPr>
        <p:spPr>
          <a:xfrm>
            <a:off x="2293650" y="1722500"/>
            <a:ext cx="4509300" cy="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490250" y="526350"/>
            <a:ext cx="8074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700"/>
              <a:t>Pretend that you’re doing a literature review for a journal article on </a:t>
            </a:r>
            <a:r>
              <a:rPr lang="en" sz="3700">
                <a:solidFill>
                  <a:srgbClr val="0070C0"/>
                </a:solidFill>
              </a:rPr>
              <a:t>a new computer vision method</a:t>
            </a:r>
            <a:r>
              <a:rPr lang="en" sz="3700"/>
              <a:t> you’ve developed to detect </a:t>
            </a:r>
            <a:r>
              <a:rPr lang="en" sz="3700">
                <a:solidFill>
                  <a:srgbClr val="0070C0"/>
                </a:solidFill>
              </a:rPr>
              <a:t>failures in 3D printing</a:t>
            </a:r>
            <a:r>
              <a:rPr lang="en" sz="3700"/>
              <a:t> </a:t>
            </a:r>
            <a:endParaRPr sz="3700"/>
          </a:p>
        </p:txBody>
      </p:sp>
      <p:sp>
        <p:nvSpPr>
          <p:cNvPr id="404" name="Google Shape;40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/>
          <p:nvPr/>
        </p:nvSpPr>
        <p:spPr>
          <a:xfrm>
            <a:off x="239250" y="184600"/>
            <a:ext cx="8665500" cy="2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0" name="Google Shape;410;p53"/>
          <p:cNvSpPr txBox="1"/>
          <p:nvPr>
            <p:ph type="title"/>
          </p:nvPr>
        </p:nvSpPr>
        <p:spPr>
          <a:xfrm>
            <a:off x="132150" y="309700"/>
            <a:ext cx="4315200" cy="46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400">
                <a:solidFill>
                  <a:schemeClr val="dk1"/>
                </a:solidFill>
              </a:rPr>
              <a:t>U-M Library has 146 databases related to engineering, including</a:t>
            </a:r>
            <a:br>
              <a:rPr b="0" lang="en" sz="3400">
                <a:solidFill>
                  <a:schemeClr val="dk1"/>
                </a:solidFill>
              </a:rPr>
            </a:br>
            <a:r>
              <a:rPr b="0" lang="en" sz="3400">
                <a:solidFill>
                  <a:schemeClr val="dk1"/>
                </a:solidFill>
              </a:rPr>
              <a:t> </a:t>
            </a:r>
            <a:r>
              <a:rPr b="0" lang="en" sz="3400" u="sng">
                <a:solidFill>
                  <a:schemeClr val="hlink"/>
                </a:solidFill>
                <a:hlinkClick r:id="rId3"/>
              </a:rPr>
              <a:t>43 related to ME</a:t>
            </a:r>
            <a:r>
              <a:rPr b="0" lang="en" sz="3600">
                <a:solidFill>
                  <a:schemeClr val="dk1"/>
                </a:solidFill>
              </a:rPr>
              <a:t>. </a:t>
            </a:r>
            <a:endParaRPr b="0" sz="5400"/>
          </a:p>
        </p:txBody>
      </p:sp>
      <p:sp>
        <p:nvSpPr>
          <p:cNvPr id="411" name="Google Shape;411;p53"/>
          <p:cNvSpPr txBox="1"/>
          <p:nvPr>
            <p:ph idx="1" type="body"/>
          </p:nvPr>
        </p:nvSpPr>
        <p:spPr>
          <a:xfrm>
            <a:off x="4939500" y="1379400"/>
            <a:ext cx="3837000" cy="23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dk1"/>
                </a:solidFill>
              </a:rPr>
              <a:t>How do I know which one to pick?</a:t>
            </a:r>
            <a:r>
              <a:rPr b="1" lang="en" sz="3200">
                <a:solidFill>
                  <a:schemeClr val="dk1"/>
                </a:solidFill>
              </a:rPr>
              <a:t> </a:t>
            </a:r>
            <a:endParaRPr sz="2600"/>
          </a:p>
        </p:txBody>
      </p:sp>
      <p:sp>
        <p:nvSpPr>
          <p:cNvPr id="412" name="Google Shape;41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90250" y="526350"/>
            <a:ext cx="8097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 from the workshop registration form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575" y="1706062"/>
            <a:ext cx="5815076" cy="306368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54"/>
          <p:cNvSpPr txBox="1"/>
          <p:nvPr/>
        </p:nvSpPr>
        <p:spPr>
          <a:xfrm>
            <a:off x="120725" y="323625"/>
            <a:ext cx="3058800" cy="4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Start with databases on ME research guide</a:t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uli"/>
                <a:ea typeface="Muli"/>
                <a:cs typeface="Muli"/>
                <a:sym typeface="Muli"/>
              </a:rPr>
              <a:t>General rule: </a:t>
            </a:r>
            <a:endParaRPr b="1" sz="23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300">
                <a:latin typeface="Muli"/>
                <a:ea typeface="Muli"/>
                <a:cs typeface="Muli"/>
                <a:sym typeface="Muli"/>
              </a:rPr>
              <a:t>You’ll need to </a:t>
            </a:r>
            <a:r>
              <a:rPr b="1" i="1" lang="en" sz="2300">
                <a:solidFill>
                  <a:srgbClr val="0070C0"/>
                </a:solidFill>
                <a:latin typeface="Muli"/>
                <a:ea typeface="Muli"/>
                <a:cs typeface="Muli"/>
                <a:sym typeface="Muli"/>
              </a:rPr>
              <a:t>regularly search multiple databases</a:t>
            </a:r>
            <a:r>
              <a:rPr b="1" lang="en" sz="2300">
                <a:latin typeface="Muli"/>
                <a:ea typeface="Muli"/>
                <a:cs typeface="Muli"/>
                <a:sym typeface="Muli"/>
              </a:rPr>
              <a:t>, especially for interdisciplinary research </a:t>
            </a:r>
            <a:endParaRPr b="1" sz="2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9" name="Google Shape;419;p54"/>
          <p:cNvSpPr/>
          <p:nvPr/>
        </p:nvSpPr>
        <p:spPr>
          <a:xfrm>
            <a:off x="4349850" y="115600"/>
            <a:ext cx="4482900" cy="1401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While there is overlap, each database contains unique documents and has a different search algorithm </a:t>
            </a:r>
            <a:b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(i.e. order of search results will differ)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0" name="Google Shape;420;p54"/>
          <p:cNvSpPr txBox="1"/>
          <p:nvPr/>
        </p:nvSpPr>
        <p:spPr>
          <a:xfrm>
            <a:off x="6416225" y="4769750"/>
            <a:ext cx="2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(Screenshot is clickable)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1" name="Google Shape;421;p5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Google Shape;426;p55"/>
          <p:cNvGraphicFramePr/>
          <p:nvPr/>
        </p:nvGraphicFramePr>
        <p:xfrm>
          <a:off x="239250" y="44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{AA9AF9BC-6B09-43F6-8ED3-12B022714736}</a:tableStyleId>
              </a:tblPr>
              <a:tblGrid>
                <a:gridCol w="3874550"/>
                <a:gridCol w="4790950"/>
              </a:tblGrid>
              <a:tr h="5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Scholarly d</a:t>
                      </a:r>
                      <a:r>
                        <a:rPr b="1"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atabase</a:t>
                      </a:r>
                      <a:endParaRPr b="1"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Disciplines covered</a:t>
                      </a:r>
                      <a:endParaRPr b="1"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</a:tr>
              <a:tr h="5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Engineering Index (Compendex) 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Engineering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</a:tr>
              <a:tr h="5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INSPEC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Electronics, computer science, physics, mathematics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</a:tr>
              <a:tr h="5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PubMed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Medical and biomedical fields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</a:tr>
              <a:tr h="5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SAE Mobilus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Mobility / transportation engineering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</a:tr>
              <a:tr h="87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Scopus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uli"/>
                          <a:ea typeface="Muli"/>
                          <a:cs typeface="Muli"/>
                          <a:sym typeface="Muli"/>
                        </a:rPr>
                        <a:t>Engineering, science, medicine, social sciences</a:t>
                      </a:r>
                      <a:endParaRPr sz="2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27" name="Google Shape;427;p55"/>
          <p:cNvCxnSpPr/>
          <p:nvPr/>
        </p:nvCxnSpPr>
        <p:spPr>
          <a:xfrm rot="10800000">
            <a:off x="976900" y="2244175"/>
            <a:ext cx="702000" cy="12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55"/>
          <p:cNvCxnSpPr/>
          <p:nvPr/>
        </p:nvCxnSpPr>
        <p:spPr>
          <a:xfrm rot="10800000">
            <a:off x="1480600" y="1755775"/>
            <a:ext cx="198300" cy="61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55"/>
          <p:cNvSpPr/>
          <p:nvPr/>
        </p:nvSpPr>
        <p:spPr>
          <a:xfrm>
            <a:off x="1785950" y="1740600"/>
            <a:ext cx="2175600" cy="1175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Can be searched simultaneously on Engineering Village platform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0" name="Google Shape;43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/>
          <p:nvPr>
            <p:ph type="title"/>
          </p:nvPr>
        </p:nvSpPr>
        <p:spPr>
          <a:xfrm>
            <a:off x="970200" y="528775"/>
            <a:ext cx="72036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Strategies</a:t>
            </a:r>
            <a:r>
              <a:rPr lang="en" sz="4900"/>
              <a:t> to </a:t>
            </a:r>
            <a:r>
              <a:rPr lang="en" sz="4900">
                <a:solidFill>
                  <a:srgbClr val="0070C0"/>
                </a:solidFill>
              </a:rPr>
              <a:t>search</a:t>
            </a:r>
            <a:r>
              <a:rPr lang="en" sz="4900"/>
              <a:t> more efficiently</a:t>
            </a:r>
            <a:endParaRPr sz="4900"/>
          </a:p>
        </p:txBody>
      </p:sp>
      <p:sp>
        <p:nvSpPr>
          <p:cNvPr id="436" name="Google Shape;43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174" y="1660675"/>
            <a:ext cx="3871650" cy="38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/>
          <p:nvPr>
            <p:ph idx="4294967295" type="title"/>
          </p:nvPr>
        </p:nvSpPr>
        <p:spPr>
          <a:xfrm>
            <a:off x="311700" y="18965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Break your topic into important concepts</a:t>
            </a:r>
            <a:endParaRPr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Brainstorm keywords &amp; synonyms for each concept, including broader/narrower terms</a:t>
            </a:r>
            <a:endParaRPr sz="2400"/>
          </a:p>
        </p:txBody>
      </p:sp>
      <p:graphicFrame>
        <p:nvGraphicFramePr>
          <p:cNvPr id="443" name="Google Shape;443;p57"/>
          <p:cNvGraphicFramePr/>
          <p:nvPr/>
        </p:nvGraphicFramePr>
        <p:xfrm>
          <a:off x="551500" y="20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{AA9AF9BC-6B09-43F6-8ED3-12B022714736}</a:tableStyleId>
              </a:tblPr>
              <a:tblGrid>
                <a:gridCol w="2680325"/>
                <a:gridCol w="2680325"/>
                <a:gridCol w="268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3D printing</a:t>
                      </a:r>
                      <a:endParaRPr b="1"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Failure</a:t>
                      </a:r>
                      <a:endParaRPr b="1"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Computer vision</a:t>
                      </a:r>
                      <a:endParaRPr b="1"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Additive manufacturing</a:t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Failure detection</a:t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Optical monitoring</a:t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Three dimensional printing</a:t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Error detection</a:t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Three-dimensional printing</a:t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Fault diagnosis</a:t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uli"/>
                          <a:ea typeface="Muli"/>
                          <a:cs typeface="Muli"/>
                          <a:sym typeface="Muli"/>
                        </a:rPr>
                        <a:t>Quality assurance</a:t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444" name="Google Shape;444;p57"/>
          <p:cNvSpPr/>
          <p:nvPr/>
        </p:nvSpPr>
        <p:spPr>
          <a:xfrm>
            <a:off x="6009475" y="3224175"/>
            <a:ext cx="2971500" cy="1285800"/>
          </a:xfrm>
          <a:prstGeom prst="wedgeRoundRectCallout">
            <a:avLst>
              <a:gd fmla="val -20250" name="adj1"/>
              <a:gd fmla="val 58909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Different authors use different words to describe the same topic!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5" name="Google Shape;44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>
            <p:ph idx="4294967295" type="body"/>
          </p:nvPr>
        </p:nvSpPr>
        <p:spPr>
          <a:xfrm>
            <a:off x="-134725" y="405300"/>
            <a:ext cx="32199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Use </a:t>
            </a:r>
            <a:br>
              <a:rPr lang="en" sz="2100">
                <a:solidFill>
                  <a:schemeClr val="dk1"/>
                </a:solidFill>
              </a:rPr>
            </a:br>
            <a:r>
              <a:rPr b="1" lang="en" sz="2100">
                <a:solidFill>
                  <a:schemeClr val="dk1"/>
                </a:solidFill>
              </a:rPr>
              <a:t>Boolean operators</a:t>
            </a:r>
            <a:r>
              <a:rPr lang="en" sz="2100">
                <a:solidFill>
                  <a:schemeClr val="dk1"/>
                </a:solidFill>
              </a:rPr>
              <a:t> </a:t>
            </a:r>
            <a:br>
              <a:rPr lang="en" sz="2100">
                <a:solidFill>
                  <a:schemeClr val="dk1"/>
                </a:solidFill>
              </a:rPr>
            </a:br>
            <a:r>
              <a:rPr lang="en" sz="2100">
                <a:solidFill>
                  <a:schemeClr val="dk1"/>
                </a:solidFill>
              </a:rPr>
              <a:t>to combine keywords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51" name="Google Shape;4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075" y="213000"/>
            <a:ext cx="6104326" cy="23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8"/>
          <p:cNvSpPr txBox="1"/>
          <p:nvPr>
            <p:ph idx="4294967295" type="body"/>
          </p:nvPr>
        </p:nvSpPr>
        <p:spPr>
          <a:xfrm>
            <a:off x="461850" y="2772250"/>
            <a:ext cx="8220300" cy="19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Phrase searching:</a:t>
            </a:r>
            <a:r>
              <a:rPr lang="en" sz="2400">
                <a:solidFill>
                  <a:schemeClr val="dk1"/>
                </a:solidFill>
              </a:rPr>
              <a:t> use “ ” to search for an exact phrase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“computer vision”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453" name="Google Shape;453;p58"/>
          <p:cNvCxnSpPr/>
          <p:nvPr/>
        </p:nvCxnSpPr>
        <p:spPr>
          <a:xfrm>
            <a:off x="4451950" y="3316900"/>
            <a:ext cx="7200" cy="977100"/>
          </a:xfrm>
          <a:prstGeom prst="straightConnector1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5" name="Google Shape;455;p58"/>
          <p:cNvCxnSpPr/>
          <p:nvPr/>
        </p:nvCxnSpPr>
        <p:spPr>
          <a:xfrm>
            <a:off x="1061050" y="2014225"/>
            <a:ext cx="1538400" cy="0"/>
          </a:xfrm>
          <a:prstGeom prst="straightConnector1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idx="4294967295" type="body"/>
          </p:nvPr>
        </p:nvSpPr>
        <p:spPr>
          <a:xfrm>
            <a:off x="421500" y="2379950"/>
            <a:ext cx="8301000" cy="20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Use </a:t>
            </a:r>
            <a:r>
              <a:rPr b="1" lang="en" sz="2400">
                <a:solidFill>
                  <a:schemeClr val="dk1"/>
                </a:solidFill>
              </a:rPr>
              <a:t>( )</a:t>
            </a:r>
            <a:r>
              <a:rPr lang="en" sz="2400">
                <a:solidFill>
                  <a:schemeClr val="dk1"/>
                </a:solidFill>
              </a:rPr>
              <a:t> to combine different search strategies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fail* AND “computer vision” AND (3D printing OR three dimensional printing OR additive manufacturing)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61" name="Google Shape;461;p59"/>
          <p:cNvSpPr txBox="1"/>
          <p:nvPr>
            <p:ph idx="4294967295" type="body"/>
          </p:nvPr>
        </p:nvSpPr>
        <p:spPr>
          <a:xfrm>
            <a:off x="205875" y="148500"/>
            <a:ext cx="8610900" cy="19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Truncation: </a:t>
            </a:r>
            <a:r>
              <a:rPr lang="en" sz="2400">
                <a:solidFill>
                  <a:schemeClr val="dk1"/>
                </a:solidFill>
              </a:rPr>
              <a:t>use * at end of word to search for all forms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fail* = fail, fails, failure, failures, failing...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462" name="Google Shape;462;p59"/>
          <p:cNvCxnSpPr/>
          <p:nvPr/>
        </p:nvCxnSpPr>
        <p:spPr>
          <a:xfrm>
            <a:off x="4352775" y="681575"/>
            <a:ext cx="7200" cy="977100"/>
          </a:xfrm>
          <a:prstGeom prst="straightConnector1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59"/>
          <p:cNvCxnSpPr/>
          <p:nvPr/>
        </p:nvCxnSpPr>
        <p:spPr>
          <a:xfrm>
            <a:off x="4352775" y="2916500"/>
            <a:ext cx="7200" cy="977100"/>
          </a:xfrm>
          <a:prstGeom prst="straightConnector1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225" y="416750"/>
            <a:ext cx="5159548" cy="441140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0" name="Google Shape;470;p60"/>
          <p:cNvSpPr txBox="1"/>
          <p:nvPr>
            <p:ph idx="4294967295" type="body"/>
          </p:nvPr>
        </p:nvSpPr>
        <p:spPr>
          <a:xfrm>
            <a:off x="113500" y="464475"/>
            <a:ext cx="3419400" cy="47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Many scholarly databases have a controlled vocabulary, a standardized language of topics.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If authors use different terms (i.e. </a:t>
            </a:r>
            <a:r>
              <a:rPr b="1" i="1" lang="en">
                <a:solidFill>
                  <a:schemeClr val="dk1"/>
                </a:solidFill>
                <a:highlight>
                  <a:srgbClr val="FFFFFF"/>
                </a:highlight>
              </a:rPr>
              <a:t>uncontrolled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vocabulary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), the </a:t>
            </a:r>
            <a:r>
              <a:rPr b="1" lang="en">
                <a:solidFill>
                  <a:srgbClr val="0070C0"/>
                </a:solidFill>
                <a:highlight>
                  <a:srgbClr val="FFFFFF"/>
                </a:highlight>
              </a:rPr>
              <a:t>articles will still have the </a:t>
            </a:r>
            <a:r>
              <a:rPr b="1" i="1" lang="en">
                <a:solidFill>
                  <a:srgbClr val="0070C0"/>
                </a:solidFill>
                <a:highlight>
                  <a:srgbClr val="FFFFFF"/>
                </a:highlight>
              </a:rPr>
              <a:t>same controlled vocabulary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Controlled vocabulary words are excellent keywords to use!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60"/>
          <p:cNvCxnSpPr>
            <a:stCxn id="472" idx="1"/>
          </p:cNvCxnSpPr>
          <p:nvPr/>
        </p:nvCxnSpPr>
        <p:spPr>
          <a:xfrm flipH="1">
            <a:off x="6126850" y="2793375"/>
            <a:ext cx="941100" cy="112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60"/>
          <p:cNvSpPr/>
          <p:nvPr/>
        </p:nvSpPr>
        <p:spPr>
          <a:xfrm>
            <a:off x="4938300" y="3835700"/>
            <a:ext cx="3727500" cy="874500"/>
          </a:xfrm>
          <a:prstGeom prst="roundRect">
            <a:avLst>
              <a:gd fmla="val 1038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0"/>
          <p:cNvSpPr/>
          <p:nvPr/>
        </p:nvSpPr>
        <p:spPr>
          <a:xfrm>
            <a:off x="7067950" y="2216025"/>
            <a:ext cx="1819500" cy="1154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Controlled vocabulary in Scopus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4" name="Google Shape;47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1"/>
          <p:cNvSpPr/>
          <p:nvPr/>
        </p:nvSpPr>
        <p:spPr>
          <a:xfrm>
            <a:off x="6333425" y="111500"/>
            <a:ext cx="2693100" cy="1597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Scroll down to see c</a:t>
            </a: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ontrolled vocabulary (MeSH terms) in PubMed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80" name="Google Shape;4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04827" cy="4838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1" name="Google Shape;48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400" y="2043100"/>
            <a:ext cx="2485124" cy="184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82" name="Google Shape;482;p61"/>
          <p:cNvCxnSpPr>
            <a:endCxn id="481" idx="1"/>
          </p:cNvCxnSpPr>
          <p:nvPr/>
        </p:nvCxnSpPr>
        <p:spPr>
          <a:xfrm>
            <a:off x="5235200" y="2671050"/>
            <a:ext cx="1306200" cy="293100"/>
          </a:xfrm>
          <a:prstGeom prst="straightConnector1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2"/>
          <p:cNvSpPr txBox="1"/>
          <p:nvPr>
            <p:ph idx="4294967295" type="body"/>
          </p:nvPr>
        </p:nvSpPr>
        <p:spPr>
          <a:xfrm>
            <a:off x="77925" y="86000"/>
            <a:ext cx="8937900" cy="11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Create a personal account (using UM email) in each scholarly database to 1) </a:t>
            </a:r>
            <a:r>
              <a:rPr lang="en" sz="2400">
                <a:solidFill>
                  <a:srgbClr val="0070C0"/>
                </a:solidFill>
              </a:rPr>
              <a:t>save searches</a:t>
            </a:r>
            <a:r>
              <a:rPr lang="en" sz="2400"/>
              <a:t> and 2) </a:t>
            </a:r>
            <a:r>
              <a:rPr lang="en" sz="2400">
                <a:solidFill>
                  <a:srgbClr val="0070C0"/>
                </a:solidFill>
              </a:rPr>
              <a:t>set up alerts</a:t>
            </a:r>
            <a:endParaRPr sz="2400">
              <a:solidFill>
                <a:srgbClr val="0070C0"/>
              </a:solidFill>
            </a:endParaRPr>
          </a:p>
        </p:txBody>
      </p:sp>
      <p:pic>
        <p:nvPicPr>
          <p:cNvPr id="489" name="Google Shape;4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327" y="1199075"/>
            <a:ext cx="6444027" cy="120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0" name="Google Shape;490;p62"/>
          <p:cNvPicPr preferRelativeResize="0"/>
          <p:nvPr/>
        </p:nvPicPr>
        <p:blipFill rotWithShape="1">
          <a:blip r:embed="rId4">
            <a:alphaModFix/>
          </a:blip>
          <a:srcRect b="20451" l="0" r="0" t="0"/>
          <a:stretch/>
        </p:blipFill>
        <p:spPr>
          <a:xfrm>
            <a:off x="77925" y="2471300"/>
            <a:ext cx="4605850" cy="143299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1" name="Google Shape;491;p62"/>
          <p:cNvSpPr/>
          <p:nvPr/>
        </p:nvSpPr>
        <p:spPr>
          <a:xfrm>
            <a:off x="8048075" y="1139600"/>
            <a:ext cx="982500" cy="355500"/>
          </a:xfrm>
          <a:prstGeom prst="roundRect">
            <a:avLst>
              <a:gd fmla="val 1038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2"/>
          <p:cNvSpPr/>
          <p:nvPr/>
        </p:nvSpPr>
        <p:spPr>
          <a:xfrm>
            <a:off x="3956868" y="2471300"/>
            <a:ext cx="603000" cy="343500"/>
          </a:xfrm>
          <a:prstGeom prst="roundRect">
            <a:avLst>
              <a:gd fmla="val 1038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2"/>
          <p:cNvSpPr txBox="1"/>
          <p:nvPr>
            <p:ph idx="12" type="sldNum"/>
          </p:nvPr>
        </p:nvSpPr>
        <p:spPr>
          <a:xfrm>
            <a:off x="77933" y="4676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</a:t>
            </a:r>
            <a:endParaRPr/>
          </a:p>
        </p:txBody>
      </p:sp>
      <p:pic>
        <p:nvPicPr>
          <p:cNvPr id="494" name="Google Shape;49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5751" y="3275700"/>
            <a:ext cx="4560077" cy="172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p62"/>
          <p:cNvSpPr/>
          <p:nvPr/>
        </p:nvSpPr>
        <p:spPr>
          <a:xfrm>
            <a:off x="7079875" y="4559900"/>
            <a:ext cx="1749600" cy="439200"/>
          </a:xfrm>
          <a:prstGeom prst="roundRect">
            <a:avLst>
              <a:gd fmla="val 1038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4294967295" type="title"/>
          </p:nvPr>
        </p:nvSpPr>
        <p:spPr>
          <a:xfrm>
            <a:off x="405564" y="449324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Citation Mapping</a:t>
            </a:r>
            <a:endParaRPr sz="4000"/>
          </a:p>
        </p:txBody>
      </p:sp>
      <p:sp>
        <p:nvSpPr>
          <p:cNvPr id="501" name="Google Shape;50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193" y="1723225"/>
            <a:ext cx="7725105" cy="30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3"/>
          <p:cNvSpPr txBox="1"/>
          <p:nvPr/>
        </p:nvSpPr>
        <p:spPr>
          <a:xfrm>
            <a:off x="3937275" y="1493625"/>
            <a:ext cx="129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Really great </a:t>
            </a:r>
            <a:r>
              <a:rPr b="1" lang="en" sz="1600">
                <a:latin typeface="PT Sans"/>
                <a:ea typeface="PT Sans"/>
                <a:cs typeface="PT Sans"/>
                <a:sym typeface="PT Sans"/>
              </a:rPr>
              <a:t>‘seed’</a:t>
            </a:r>
            <a:r>
              <a:rPr b="1" i="0" lang="en" sz="16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article</a:t>
            </a:r>
            <a:endParaRPr/>
          </a:p>
        </p:txBody>
      </p:sp>
      <p:sp>
        <p:nvSpPr>
          <p:cNvPr id="504" name="Google Shape;504;p63"/>
          <p:cNvSpPr/>
          <p:nvPr/>
        </p:nvSpPr>
        <p:spPr>
          <a:xfrm>
            <a:off x="4499763" y="2355029"/>
            <a:ext cx="166800" cy="65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3"/>
          <p:cNvSpPr/>
          <p:nvPr/>
        </p:nvSpPr>
        <p:spPr>
          <a:xfrm>
            <a:off x="3869128" y="1291725"/>
            <a:ext cx="1412100" cy="988800"/>
          </a:xfrm>
          <a:prstGeom prst="ellipse">
            <a:avLst/>
          </a:prstGeom>
          <a:noFill/>
          <a:ln cap="flat" cmpd="sng" w="38100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3"/>
          <p:cNvSpPr txBox="1"/>
          <p:nvPr/>
        </p:nvSpPr>
        <p:spPr>
          <a:xfrm>
            <a:off x="1913549" y="3671089"/>
            <a:ext cx="1890600" cy="33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CD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Backward in time</a:t>
            </a:r>
            <a:endParaRPr/>
          </a:p>
        </p:txBody>
      </p:sp>
      <p:sp>
        <p:nvSpPr>
          <p:cNvPr id="507" name="Google Shape;507;p63"/>
          <p:cNvSpPr txBox="1"/>
          <p:nvPr/>
        </p:nvSpPr>
        <p:spPr>
          <a:xfrm>
            <a:off x="5281112" y="3671089"/>
            <a:ext cx="1671000" cy="33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CD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Forward in time</a:t>
            </a:r>
            <a:endParaRPr/>
          </a:p>
        </p:txBody>
      </p:sp>
      <p:sp>
        <p:nvSpPr>
          <p:cNvPr id="508" name="Google Shape;508;p63"/>
          <p:cNvSpPr/>
          <p:nvPr/>
        </p:nvSpPr>
        <p:spPr>
          <a:xfrm flipH="1" rot="-5400000">
            <a:off x="7456861" y="3044862"/>
            <a:ext cx="581700" cy="1590900"/>
          </a:xfrm>
          <a:prstGeom prst="downArrow">
            <a:avLst>
              <a:gd fmla="val 50000" name="adj1"/>
              <a:gd fmla="val 45156" name="adj2"/>
            </a:avLst>
          </a:prstGeom>
          <a:solidFill>
            <a:srgbClr val="FFCD00">
              <a:alpha val="8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3"/>
          <p:cNvSpPr/>
          <p:nvPr/>
        </p:nvSpPr>
        <p:spPr>
          <a:xfrm flipH="1" rot="5400000">
            <a:off x="827247" y="3044969"/>
            <a:ext cx="581700" cy="1590900"/>
          </a:xfrm>
          <a:prstGeom prst="downArrow">
            <a:avLst>
              <a:gd fmla="val 50000" name="adj1"/>
              <a:gd fmla="val 45156" name="adj2"/>
            </a:avLst>
          </a:prstGeom>
          <a:solidFill>
            <a:srgbClr val="FFCD00">
              <a:alpha val="8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4294967295" type="title"/>
          </p:nvPr>
        </p:nvSpPr>
        <p:spPr>
          <a:xfrm>
            <a:off x="185125" y="152400"/>
            <a:ext cx="8744100" cy="4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202124"/>
                </a:solidFill>
                <a:highlight>
                  <a:srgbClr val="FFFFFF"/>
                </a:highlight>
              </a:rPr>
              <a:t>If your PI asked you today to find literature for a new research project, how comfortable are you doing so? </a:t>
            </a:r>
            <a:endParaRPr b="0" sz="24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103" name="Google Shape;103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50" y="1061350"/>
            <a:ext cx="7654749" cy="40059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60975"/>
            <a:ext cx="9019377" cy="3721359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64"/>
          <p:cNvSpPr/>
          <p:nvPr/>
        </p:nvSpPr>
        <p:spPr>
          <a:xfrm>
            <a:off x="6802705" y="3269701"/>
            <a:ext cx="1949400" cy="350700"/>
          </a:xfrm>
          <a:prstGeom prst="roundRect">
            <a:avLst>
              <a:gd fmla="val 1038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4"/>
          <p:cNvSpPr/>
          <p:nvPr/>
        </p:nvSpPr>
        <p:spPr>
          <a:xfrm>
            <a:off x="76200" y="1470464"/>
            <a:ext cx="1105800" cy="350700"/>
          </a:xfrm>
          <a:prstGeom prst="roundRect">
            <a:avLst>
              <a:gd fmla="val 1038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4"/>
          <p:cNvSpPr/>
          <p:nvPr/>
        </p:nvSpPr>
        <p:spPr>
          <a:xfrm>
            <a:off x="156022" y="2534017"/>
            <a:ext cx="2314200" cy="97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References = move backward in time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8" name="Google Shape;518;p64"/>
          <p:cNvSpPr/>
          <p:nvPr/>
        </p:nvSpPr>
        <p:spPr>
          <a:xfrm>
            <a:off x="4214690" y="3620355"/>
            <a:ext cx="2314200" cy="97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Citing docs</a:t>
            </a: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= move forward in time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19" name="Google Shape;519;p64"/>
          <p:cNvCxnSpPr/>
          <p:nvPr/>
        </p:nvCxnSpPr>
        <p:spPr>
          <a:xfrm rot="10800000">
            <a:off x="923246" y="1938336"/>
            <a:ext cx="65100" cy="54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64"/>
          <p:cNvCxnSpPr/>
          <p:nvPr/>
        </p:nvCxnSpPr>
        <p:spPr>
          <a:xfrm flipH="1" rot="10800000">
            <a:off x="6586098" y="3729050"/>
            <a:ext cx="432900" cy="37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64"/>
          <p:cNvSpPr txBox="1"/>
          <p:nvPr>
            <p:ph idx="12" type="sldNum"/>
          </p:nvPr>
        </p:nvSpPr>
        <p:spPr>
          <a:xfrm>
            <a:off x="8433183" y="4608665"/>
            <a:ext cx="5412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type="title"/>
          </p:nvPr>
        </p:nvSpPr>
        <p:spPr>
          <a:xfrm>
            <a:off x="349800" y="638900"/>
            <a:ext cx="5440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of Scopus</a:t>
            </a:r>
            <a:endParaRPr/>
          </a:p>
        </p:txBody>
      </p:sp>
      <p:sp>
        <p:nvSpPr>
          <p:cNvPr id="527" name="Google Shape;52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959900"/>
            <a:ext cx="6171400" cy="23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title"/>
          </p:nvPr>
        </p:nvSpPr>
        <p:spPr>
          <a:xfrm>
            <a:off x="464550" y="321450"/>
            <a:ext cx="8214900" cy="22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Utilize a </a:t>
            </a:r>
            <a:r>
              <a:rPr lang="en" sz="4300">
                <a:solidFill>
                  <a:srgbClr val="0070C0"/>
                </a:solidFill>
              </a:rPr>
              <a:t>citation manager</a:t>
            </a:r>
            <a:r>
              <a:rPr lang="en" sz="4300"/>
              <a:t> to keep your literature organized</a:t>
            </a:r>
            <a:endParaRPr sz="4300"/>
          </a:p>
        </p:txBody>
      </p:sp>
      <p:sp>
        <p:nvSpPr>
          <p:cNvPr id="534" name="Google Shape;53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013" y="2371725"/>
            <a:ext cx="2509974" cy="25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/>
          <p:cNvSpPr txBox="1"/>
          <p:nvPr>
            <p:ph type="ctrTitle"/>
          </p:nvPr>
        </p:nvSpPr>
        <p:spPr>
          <a:xfrm>
            <a:off x="493950" y="637350"/>
            <a:ext cx="8156100" cy="40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Answer in chat: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Which citation manager do you use? Why?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If you don’t use one, </a:t>
            </a:r>
            <a:br>
              <a:rPr lang="en" sz="3800"/>
            </a:br>
            <a:r>
              <a:rPr lang="en" sz="3800"/>
              <a:t>which ones have you heard of?</a:t>
            </a:r>
            <a:endParaRPr sz="3800"/>
          </a:p>
        </p:txBody>
      </p:sp>
      <p:cxnSp>
        <p:nvCxnSpPr>
          <p:cNvPr id="541" name="Google Shape;541;p67"/>
          <p:cNvCxnSpPr/>
          <p:nvPr/>
        </p:nvCxnSpPr>
        <p:spPr>
          <a:xfrm>
            <a:off x="2317350" y="1389125"/>
            <a:ext cx="4509300" cy="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8"/>
          <p:cNvSpPr txBox="1"/>
          <p:nvPr>
            <p:ph type="title"/>
          </p:nvPr>
        </p:nvSpPr>
        <p:spPr>
          <a:xfrm>
            <a:off x="433475" y="564375"/>
            <a:ext cx="6443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What is a Citation Manager? </a:t>
            </a:r>
            <a:endParaRPr/>
          </a:p>
        </p:txBody>
      </p:sp>
      <p:sp>
        <p:nvSpPr>
          <p:cNvPr id="547" name="Google Shape;547;p68"/>
          <p:cNvSpPr txBox="1"/>
          <p:nvPr>
            <p:ph idx="1" type="body"/>
          </p:nvPr>
        </p:nvSpPr>
        <p:spPr>
          <a:xfrm>
            <a:off x="601050" y="1834450"/>
            <a:ext cx="75900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Organize references, PDFs, images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Take notes on references + PDFs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Format Bibliographies/Works Cited pages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Share references + collaborate on projects</a:t>
            </a:r>
            <a:endParaRPr sz="2400"/>
          </a:p>
        </p:txBody>
      </p:sp>
      <p:sp>
        <p:nvSpPr>
          <p:cNvPr id="548" name="Google Shape;54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68"/>
          <p:cNvSpPr/>
          <p:nvPr/>
        </p:nvSpPr>
        <p:spPr>
          <a:xfrm>
            <a:off x="6344150" y="999975"/>
            <a:ext cx="2473200" cy="137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Which citation manager do your lab mates/PI use?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381" y="680947"/>
            <a:ext cx="2033620" cy="160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0563" y="504392"/>
            <a:ext cx="3751073" cy="196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3874" y="2330174"/>
            <a:ext cx="2955246" cy="295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7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50" y="75275"/>
            <a:ext cx="8160077" cy="4570101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3" name="Google Shape;563;p70"/>
          <p:cNvSpPr txBox="1"/>
          <p:nvPr/>
        </p:nvSpPr>
        <p:spPr>
          <a:xfrm>
            <a:off x="46350" y="4727100"/>
            <a:ext cx="90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Manage 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Citations research guide on U-M Library website    (screenshot is clickable link)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4" name="Google Shape;564;p70"/>
          <p:cNvSpPr/>
          <p:nvPr/>
        </p:nvSpPr>
        <p:spPr>
          <a:xfrm>
            <a:off x="5964150" y="265850"/>
            <a:ext cx="2831700" cy="1814700"/>
          </a:xfrm>
          <a:prstGeom prst="wedgeRoundRectCallout">
            <a:avLst>
              <a:gd fmla="val -20481" name="adj1"/>
              <a:gd fmla="val 57392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Use this guide to help determine which citation manager  best fits YOUR needs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5" name="Google Shape;56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1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of Zotero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1" name="Google Shape;571;p71"/>
          <p:cNvSpPr txBox="1"/>
          <p:nvPr>
            <p:ph idx="1" type="body"/>
          </p:nvPr>
        </p:nvSpPr>
        <p:spPr>
          <a:xfrm>
            <a:off x="311700" y="1632250"/>
            <a:ext cx="85206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articles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Upload PDFs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Annotate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Cite and write in Google Docs</a:t>
            </a:r>
            <a:endParaRPr sz="2400"/>
          </a:p>
        </p:txBody>
      </p:sp>
      <p:sp>
        <p:nvSpPr>
          <p:cNvPr id="572" name="Google Shape;57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1388" y="1764042"/>
            <a:ext cx="3751073" cy="196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type="title"/>
          </p:nvPr>
        </p:nvSpPr>
        <p:spPr>
          <a:xfrm>
            <a:off x="511650" y="450150"/>
            <a:ext cx="8120700" cy="23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Key Takeaways &amp; Additional Resources</a:t>
            </a:r>
            <a:endParaRPr sz="4700"/>
          </a:p>
        </p:txBody>
      </p:sp>
      <p:sp>
        <p:nvSpPr>
          <p:cNvPr id="579" name="Google Shape;57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725" y="2667775"/>
            <a:ext cx="1995450" cy="19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"/>
          <p:cNvSpPr txBox="1"/>
          <p:nvPr>
            <p:ph type="title"/>
          </p:nvPr>
        </p:nvSpPr>
        <p:spPr>
          <a:xfrm>
            <a:off x="265500" y="1379400"/>
            <a:ext cx="4045200" cy="23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586" name="Google Shape;58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73"/>
          <p:cNvSpPr txBox="1"/>
          <p:nvPr>
            <p:ph idx="1" type="body"/>
          </p:nvPr>
        </p:nvSpPr>
        <p:spPr>
          <a:xfrm>
            <a:off x="4939500" y="571500"/>
            <a:ext cx="4045200" cy="42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Break searching into </a:t>
            </a:r>
            <a:r>
              <a:rPr b="1" lang="en" sz="2200"/>
              <a:t>manageable chunks</a:t>
            </a:r>
            <a:endParaRPr b="1" sz="2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Get yourself organized</a:t>
            </a:r>
            <a:r>
              <a:rPr lang="en" sz="2200"/>
              <a:t> early → keep a literature notebook, including keywords 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It’s a </a:t>
            </a:r>
            <a:r>
              <a:rPr b="1" lang="en" sz="2200"/>
              <a:t>cyclical process</a:t>
            </a:r>
            <a:r>
              <a:rPr lang="en" sz="2200"/>
              <a:t> →  something you’ll need to do throughout your program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4294967295" type="title"/>
          </p:nvPr>
        </p:nvSpPr>
        <p:spPr>
          <a:xfrm>
            <a:off x="329850" y="296200"/>
            <a:ext cx="8484300" cy="1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202124"/>
                </a:solidFill>
                <a:highlight>
                  <a:srgbClr val="FFFFFF"/>
                </a:highlight>
              </a:rPr>
              <a:t>What’s the most difficult part of the literature review?</a:t>
            </a:r>
            <a:endParaRPr b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329850" y="1296150"/>
            <a:ext cx="2360700" cy="1275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D1E0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Unfamiliar terminology and concepts</a:t>
            </a:r>
            <a:endParaRPr sz="21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3066475" y="1946688"/>
            <a:ext cx="2254800" cy="1030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Searching with the right keywords</a:t>
            </a:r>
            <a:endParaRPr sz="29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5853800" y="3024150"/>
            <a:ext cx="2960400" cy="1603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DA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There’s an overwhelming number of online resources, how do I know which to search?</a:t>
            </a:r>
            <a:endParaRPr sz="29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779950" y="3123500"/>
            <a:ext cx="2112600" cy="1275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BADBE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Organizing my literature</a:t>
            </a:r>
            <a:endParaRPr sz="29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6478325" y="1418688"/>
            <a:ext cx="2254800" cy="1030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FCB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How do I start?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3390325" y="3588201"/>
            <a:ext cx="2254800" cy="1099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How do I know when I’ve found enough?</a:t>
            </a:r>
            <a:endParaRPr sz="29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4"/>
          <p:cNvSpPr txBox="1"/>
          <p:nvPr>
            <p:ph type="title"/>
          </p:nvPr>
        </p:nvSpPr>
        <p:spPr>
          <a:xfrm>
            <a:off x="265500" y="1379400"/>
            <a:ext cx="4045200" cy="23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593" name="Google Shape;59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74"/>
          <p:cNvSpPr txBox="1"/>
          <p:nvPr>
            <p:ph idx="1" type="body"/>
          </p:nvPr>
        </p:nvSpPr>
        <p:spPr>
          <a:xfrm>
            <a:off x="4731300" y="664800"/>
            <a:ext cx="4290000" cy="3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N</a:t>
            </a:r>
            <a:r>
              <a:rPr lang="en" sz="2200"/>
              <a:t>ew literature is being </a:t>
            </a:r>
            <a:r>
              <a:rPr b="1" lang="en" sz="2200"/>
              <a:t>published daily</a:t>
            </a:r>
            <a:r>
              <a:rPr lang="en" sz="2200"/>
              <a:t> → you’ll need to continually be looking at it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Use </a:t>
            </a:r>
            <a:r>
              <a:rPr b="1" lang="en" sz="2200"/>
              <a:t>personal account</a:t>
            </a:r>
            <a:r>
              <a:rPr lang="en" sz="2200"/>
              <a:t> to set up alerts and save searches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The </a:t>
            </a:r>
            <a:r>
              <a:rPr b="1" lang="en" sz="2200"/>
              <a:t>more you search</a:t>
            </a:r>
            <a:r>
              <a:rPr lang="en" sz="2200"/>
              <a:t>, the easier it will become </a:t>
            </a:r>
            <a:endParaRPr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 txBox="1"/>
          <p:nvPr>
            <p:ph type="title"/>
          </p:nvPr>
        </p:nvSpPr>
        <p:spPr>
          <a:xfrm>
            <a:off x="311700" y="61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 </a:t>
            </a:r>
            <a:endParaRPr/>
          </a:p>
        </p:txBody>
      </p:sp>
      <p:sp>
        <p:nvSpPr>
          <p:cNvPr id="600" name="Google Shape;600;p75"/>
          <p:cNvSpPr txBox="1"/>
          <p:nvPr>
            <p:ph idx="1" type="body"/>
          </p:nvPr>
        </p:nvSpPr>
        <p:spPr>
          <a:xfrm>
            <a:off x="311700" y="1628225"/>
            <a:ext cx="8520600" cy="3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Introduction to Engineering Research by Wendy Crone</a:t>
            </a:r>
            <a:r>
              <a:rPr lang="en" sz="2200"/>
              <a:t>  Chapter 4: Building on the Research of Others 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Conducting Your Literature Review by Susanne Hempel</a:t>
            </a:r>
            <a:r>
              <a:rPr lang="en" sz="2200"/>
              <a:t> 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Self-paced, online modules on related topics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Academic Integrity &amp; Plagiarism</a:t>
            </a:r>
            <a:endParaRPr sz="2200">
              <a:highlight>
                <a:schemeClr val="accent6"/>
              </a:highlight>
            </a:endParaRPr>
          </a:p>
        </p:txBody>
      </p:sp>
      <p:sp>
        <p:nvSpPr>
          <p:cNvPr id="601" name="Google Shape;60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6"/>
          <p:cNvSpPr txBox="1"/>
          <p:nvPr>
            <p:ph type="ctrTitle"/>
          </p:nvPr>
        </p:nvSpPr>
        <p:spPr>
          <a:xfrm>
            <a:off x="946950" y="754875"/>
            <a:ext cx="7250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Questions?</a:t>
            </a:r>
            <a:r>
              <a:rPr lang="en"/>
              <a:t> </a:t>
            </a:r>
            <a:endParaRPr/>
          </a:p>
        </p:txBody>
      </p:sp>
      <p:sp>
        <p:nvSpPr>
          <p:cNvPr id="607" name="Google Shape;607;p76"/>
          <p:cNvSpPr txBox="1"/>
          <p:nvPr>
            <p:ph idx="1" type="subTitle"/>
          </p:nvPr>
        </p:nvSpPr>
        <p:spPr>
          <a:xfrm>
            <a:off x="946950" y="2910325"/>
            <a:ext cx="72501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2B36"/>
                </a:solidFill>
              </a:rPr>
              <a:t>Joanna Thielen </a:t>
            </a:r>
            <a:r>
              <a:rPr lang="en" sz="2400">
                <a:solidFill>
                  <a:schemeClr val="accent3"/>
                </a:solidFill>
              </a:rPr>
              <a:t>|</a:t>
            </a:r>
            <a:r>
              <a:rPr lang="en" sz="2400">
                <a:solidFill>
                  <a:srgbClr val="212B36"/>
                </a:solidFill>
              </a:rPr>
              <a:t> Librarian for the ME dept.</a:t>
            </a:r>
            <a:endParaRPr sz="2400">
              <a:solidFill>
                <a:srgbClr val="212B3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2B36"/>
                </a:solidFill>
              </a:rPr>
              <a:t>jethiele@umich.edu</a:t>
            </a:r>
            <a:endParaRPr>
              <a:solidFill>
                <a:srgbClr val="212B36"/>
              </a:solidFill>
            </a:endParaRPr>
          </a:p>
        </p:txBody>
      </p:sp>
      <p:sp>
        <p:nvSpPr>
          <p:cNvPr id="608" name="Google Shape;608;p76"/>
          <p:cNvSpPr txBox="1"/>
          <p:nvPr/>
        </p:nvSpPr>
        <p:spPr>
          <a:xfrm>
            <a:off x="392975" y="4498500"/>
            <a:ext cx="86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Thanks to Jamie Niehof for letting me use some of her slides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4294967295" type="title"/>
          </p:nvPr>
        </p:nvSpPr>
        <p:spPr>
          <a:xfrm>
            <a:off x="311700" y="619850"/>
            <a:ext cx="8530500" cy="4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202124"/>
                </a:solidFill>
              </a:rPr>
              <a:t>There were lots of questions about </a:t>
            </a:r>
            <a:endParaRPr b="0">
              <a:solidFill>
                <a:srgbClr val="20212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</a:rPr>
              <a:t>how to read journal articles</a:t>
            </a:r>
            <a:r>
              <a:rPr b="0" lang="en">
                <a:solidFill>
                  <a:srgbClr val="202124"/>
                </a:solidFill>
              </a:rPr>
              <a:t>. </a:t>
            </a:r>
            <a:endParaRPr b="0">
              <a:solidFill>
                <a:srgbClr val="20212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20212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solidFill>
                  <a:srgbClr val="666666"/>
                </a:solidFill>
              </a:rPr>
              <a:t>We don’t have</a:t>
            </a:r>
            <a:r>
              <a:rPr b="0" lang="en" sz="3100">
                <a:solidFill>
                  <a:srgbClr val="666666"/>
                </a:solidFill>
              </a:rPr>
              <a:t> </a:t>
            </a:r>
            <a:r>
              <a:rPr b="0" lang="en" sz="3100">
                <a:solidFill>
                  <a:srgbClr val="666666"/>
                </a:solidFill>
              </a:rPr>
              <a:t>time to cover that topic today. </a:t>
            </a:r>
            <a:endParaRPr b="0" sz="31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20212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202124"/>
                </a:solidFill>
              </a:rPr>
              <a:t>There will be </a:t>
            </a:r>
            <a:r>
              <a:rPr lang="en">
                <a:solidFill>
                  <a:srgbClr val="202124"/>
                </a:solidFill>
              </a:rPr>
              <a:t>another workshop</a:t>
            </a:r>
            <a:r>
              <a:rPr b="0" lang="en">
                <a:solidFill>
                  <a:srgbClr val="202124"/>
                </a:solidFill>
              </a:rPr>
              <a:t> on this topic during the Fall semester. </a:t>
            </a:r>
            <a:endParaRPr b="0">
              <a:solidFill>
                <a:srgbClr val="202124"/>
              </a:solidFill>
            </a:endParaRPr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90250" y="526350"/>
            <a:ext cx="8097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U-M Library</a:t>
            </a: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6060875" y="3435600"/>
            <a:ext cx="2473200" cy="1227600"/>
          </a:xfrm>
          <a:prstGeom prst="wedgeRoundRectCallout">
            <a:avLst>
              <a:gd fmla="val -20027" name="adj1"/>
              <a:gd fmla="val 57210" name="adj2"/>
              <a:gd fmla="val 0" name="adj3"/>
            </a:avLst>
          </a:prstGeom>
          <a:solidFill>
            <a:srgbClr val="007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Everything shown today is free to use!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581" l="0" r="0" t="0"/>
          <a:stretch/>
        </p:blipFill>
        <p:spPr>
          <a:xfrm>
            <a:off x="205675" y="47375"/>
            <a:ext cx="8732649" cy="4564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3"/>
          <p:cNvSpPr txBox="1"/>
          <p:nvPr/>
        </p:nvSpPr>
        <p:spPr>
          <a:xfrm>
            <a:off x="46350" y="4727100"/>
            <a:ext cx="90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Mechanical Engineering research guide on U-M Library website                       (screenshot is clickable link)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1D74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